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407" r:id="rId3"/>
    <p:sldId id="417" r:id="rId4"/>
    <p:sldId id="406" r:id="rId5"/>
    <p:sldId id="425" r:id="rId6"/>
    <p:sldId id="426" r:id="rId7"/>
    <p:sldId id="418" r:id="rId8"/>
    <p:sldId id="419" r:id="rId9"/>
    <p:sldId id="422" r:id="rId10"/>
    <p:sldId id="423" r:id="rId11"/>
    <p:sldId id="428" r:id="rId12"/>
    <p:sldId id="274" r:id="rId13"/>
    <p:sldId id="283" r:id="rId14"/>
    <p:sldId id="264" r:id="rId15"/>
    <p:sldId id="265" r:id="rId16"/>
    <p:sldId id="273" r:id="rId17"/>
    <p:sldId id="257" r:id="rId18"/>
    <p:sldId id="275" r:id="rId19"/>
    <p:sldId id="429" r:id="rId20"/>
    <p:sldId id="276" r:id="rId21"/>
    <p:sldId id="277" r:id="rId22"/>
    <p:sldId id="279" r:id="rId23"/>
    <p:sldId id="280" r:id="rId24"/>
    <p:sldId id="281" r:id="rId25"/>
    <p:sldId id="278" r:id="rId26"/>
    <p:sldId id="430" r:id="rId27"/>
    <p:sldId id="262" r:id="rId28"/>
    <p:sldId id="263" r:id="rId29"/>
    <p:sldId id="282" r:id="rId30"/>
    <p:sldId id="261" r:id="rId31"/>
    <p:sldId id="260" r:id="rId32"/>
    <p:sldId id="434" r:id="rId33"/>
    <p:sldId id="433" r:id="rId34"/>
    <p:sldId id="435" r:id="rId35"/>
    <p:sldId id="436" r:id="rId36"/>
    <p:sldId id="437" r:id="rId37"/>
    <p:sldId id="438" r:id="rId38"/>
    <p:sldId id="432" r:id="rId39"/>
    <p:sldId id="427" r:id="rId40"/>
    <p:sldId id="440" r:id="rId41"/>
    <p:sldId id="420" r:id="rId42"/>
    <p:sldId id="441" r:id="rId43"/>
    <p:sldId id="442" r:id="rId44"/>
    <p:sldId id="443" r:id="rId45"/>
    <p:sldId id="444" r:id="rId46"/>
    <p:sldId id="445" r:id="rId47"/>
    <p:sldId id="352" r:id="rId48"/>
    <p:sldId id="28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215"/>
    <p:restoredTop sz="94626"/>
  </p:normalViewPr>
  <p:slideViewPr>
    <p:cSldViewPr snapToGrid="0">
      <p:cViewPr varScale="1">
        <p:scale>
          <a:sx n="69" d="100"/>
          <a:sy n="69" d="100"/>
        </p:scale>
        <p:origin x="232" y="1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9/14/25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19</a:t>
            </a:fld>
            <a:endParaRPr lang="en-US"/>
          </a:p>
        </p:txBody>
      </p:sp>
    </p:spTree>
    <p:extLst>
      <p:ext uri="{BB962C8B-B14F-4D97-AF65-F5344CB8AC3E}">
        <p14:creationId xmlns:p14="http://schemas.microsoft.com/office/powerpoint/2010/main" val="1098779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9/14/25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9/14/25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9/14/25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9/14/25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9/14/25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9/14/25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9/14/25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9/14/25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9/14/25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9/14/25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9/14/25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9/14/25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ca4e.com/cdc8512/documentation.html"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e4004.szyc.org/iset.html"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e4004.szyc.org/emu/"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8512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680A-3DBE-5E2E-1F2D-88EC6EE55D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23398-B8C5-8364-60EB-81C0CB59BFE5}"/>
              </a:ext>
            </a:extLst>
          </p:cNvPr>
          <p:cNvSpPr>
            <a:spLocks noGrp="1"/>
          </p:cNvSpPr>
          <p:nvPr>
            <p:ph type="title"/>
          </p:nvPr>
        </p:nvSpPr>
        <p:spPr>
          <a:xfrm>
            <a:off x="577850" y="1584325"/>
            <a:ext cx="3263900" cy="1325563"/>
          </a:xfrm>
        </p:spPr>
        <p:txBody>
          <a:bodyPr/>
          <a:lstStyle/>
          <a:p>
            <a:r>
              <a:rPr lang="en-US" dirty="0"/>
              <a:t>Intel X86 Assembly</a:t>
            </a:r>
          </a:p>
        </p:txBody>
      </p:sp>
      <p:sp>
        <p:nvSpPr>
          <p:cNvPr id="5" name="TextBox 4">
            <a:extLst>
              <a:ext uri="{FF2B5EF4-FFF2-40B4-BE49-F238E27FC236}">
                <a16:creationId xmlns:a16="http://schemas.microsoft.com/office/drawing/2014/main" id="{C4ED50D0-DC98-44FD-B49C-E0D309926AA8}"/>
              </a:ext>
            </a:extLst>
          </p:cNvPr>
          <p:cNvSpPr txBox="1"/>
          <p:nvPr/>
        </p:nvSpPr>
        <p:spPr>
          <a:xfrm>
            <a:off x="3930960" y="762949"/>
            <a:ext cx="7467109" cy="2339102"/>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global  _start</a:t>
            </a:r>
          </a:p>
          <a:p>
            <a:r>
              <a:rPr lang="en-US" sz="1600" b="1" dirty="0">
                <a:latin typeface="Courier New" panose="02070309020205020404" pitchFamily="49" charset="0"/>
                <a:cs typeface="Courier New" panose="02070309020205020404" pitchFamily="49" charset="0"/>
              </a:rPr>
              <a:t>_start:</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3        ; Load 3 into </a:t>
            </a:r>
            <a:r>
              <a:rPr lang="en-US" sz="1600" b="1" dirty="0" err="1">
                <a:latin typeface="Courier New" panose="02070309020205020404" pitchFamily="49" charset="0"/>
                <a:cs typeface="Courier New" panose="02070309020205020404" pitchFamily="49" charset="0"/>
              </a:rPr>
              <a:t>eax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4        ; Load 4 into </a:t>
            </a:r>
            <a:r>
              <a:rPr lang="en-US" sz="1600" b="1" dirty="0" err="1">
                <a:latin typeface="Courier New" panose="02070309020205020404" pitchFamily="49" charset="0"/>
                <a:cs typeface="Courier New" panose="02070309020205020404" pitchFamily="49" charset="0"/>
              </a:rPr>
              <a:t>ebx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add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(3 + 4 = 7)</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exit code = sum (7)</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syscall</a:t>
            </a:r>
            <a:r>
              <a:rPr lang="en-US" sz="1600" b="1" dirty="0">
                <a:latin typeface="Courier New" panose="02070309020205020404" pitchFamily="49" charset="0"/>
                <a:cs typeface="Courier New" panose="02070309020205020404" pitchFamily="49" charset="0"/>
              </a:rPr>
              <a:t> number for exit</a:t>
            </a:r>
          </a:p>
          <a:p>
            <a:r>
              <a:rPr lang="en-US" sz="1600" b="1" dirty="0">
                <a:latin typeface="Courier New" panose="02070309020205020404" pitchFamily="49" charset="0"/>
                <a:cs typeface="Courier New" panose="02070309020205020404" pitchFamily="49" charset="0"/>
              </a:rPr>
              <a:t>        int     0x80          ; make </a:t>
            </a:r>
            <a:r>
              <a:rPr lang="en-US" sz="1600" b="1" dirty="0" err="1">
                <a:latin typeface="Courier New" panose="02070309020205020404" pitchFamily="49" charset="0"/>
                <a:cs typeface="Courier New" panose="02070309020205020404" pitchFamily="49" charset="0"/>
              </a:rPr>
              <a:t>syscall</a:t>
            </a:r>
            <a:endParaRPr lang="en-US" sz="1600" b="1" dirty="0">
              <a:latin typeface="Courier New" panose="02070309020205020404" pitchFamily="49" charset="0"/>
              <a:cs typeface="Courier New" panose="02070309020205020404" pitchFamily="49" charset="0"/>
            </a:endParaRPr>
          </a:p>
        </p:txBody>
      </p:sp>
      <p:pic>
        <p:nvPicPr>
          <p:cNvPr id="2" name="Picture 1" descr="A screenshot of a computer&#10;&#10;AI-generated content may be incorrect.">
            <a:extLst>
              <a:ext uri="{FF2B5EF4-FFF2-40B4-BE49-F238E27FC236}">
                <a16:creationId xmlns:a16="http://schemas.microsoft.com/office/drawing/2014/main" id="{D922861D-216D-04AE-7FD5-C8EB2EDCEE07}"/>
              </a:ext>
            </a:extLst>
          </p:cNvPr>
          <p:cNvPicPr>
            <a:picLocks noChangeAspect="1"/>
          </p:cNvPicPr>
          <p:nvPr/>
        </p:nvPicPr>
        <p:blipFill>
          <a:blip r:embed="rId2"/>
          <a:stretch>
            <a:fillRect/>
          </a:stretch>
        </p:blipFill>
        <p:spPr>
          <a:xfrm>
            <a:off x="2010937" y="3541331"/>
            <a:ext cx="7772400" cy="2367228"/>
          </a:xfrm>
          <a:prstGeom prst="rect">
            <a:avLst/>
          </a:prstGeom>
        </p:spPr>
      </p:pic>
    </p:spTree>
    <p:extLst>
      <p:ext uri="{BB962C8B-B14F-4D97-AF65-F5344CB8AC3E}">
        <p14:creationId xmlns:p14="http://schemas.microsoft.com/office/powerpoint/2010/main" val="2716343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BEA7-C726-7C71-55AF-7555435FA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F2153-173F-1AA0-2D1B-657BC8B0EB47}"/>
              </a:ext>
            </a:extLst>
          </p:cNvPr>
          <p:cNvSpPr>
            <a:spLocks noGrp="1"/>
          </p:cNvSpPr>
          <p:nvPr>
            <p:ph type="title"/>
          </p:nvPr>
        </p:nvSpPr>
        <p:spPr/>
        <p:txBody>
          <a:bodyPr/>
          <a:lstStyle/>
          <a:p>
            <a:r>
              <a:rPr lang="en-US" dirty="0"/>
              <a:t>A Very Simple CPU</a:t>
            </a:r>
          </a:p>
        </p:txBody>
      </p:sp>
      <p:sp>
        <p:nvSpPr>
          <p:cNvPr id="3" name="Text Placeholder 2">
            <a:extLst>
              <a:ext uri="{FF2B5EF4-FFF2-40B4-BE49-F238E27FC236}">
                <a16:creationId xmlns:a16="http://schemas.microsoft.com/office/drawing/2014/main" id="{862E3733-7023-E5FC-B60D-5B69208A3BEC}"/>
              </a:ext>
            </a:extLst>
          </p:cNvPr>
          <p:cNvSpPr>
            <a:spLocks noGrp="1"/>
          </p:cNvSpPr>
          <p:nvPr>
            <p:ph type="body" idx="1"/>
          </p:nvPr>
        </p:nvSpPr>
        <p:spPr/>
        <p:txBody>
          <a:bodyPr/>
          <a:lstStyle/>
          <a:p>
            <a:r>
              <a:rPr lang="en-US" dirty="0"/>
              <a:t>The CDC8512 is designed to be understandable</a:t>
            </a:r>
          </a:p>
        </p:txBody>
      </p:sp>
    </p:spTree>
    <p:extLst>
      <p:ext uri="{BB962C8B-B14F-4D97-AF65-F5344CB8AC3E}">
        <p14:creationId xmlns:p14="http://schemas.microsoft.com/office/powerpoint/2010/main" val="674232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CDC6500</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lstStyle/>
          <a:p>
            <a:r>
              <a:rPr lang="en-US" dirty="0"/>
              <a:t>60 bit words – Integer and floating point formats</a:t>
            </a:r>
          </a:p>
          <a:p>
            <a:r>
              <a:rPr lang="en-US" dirty="0"/>
              <a:t>6 bit characters - upper case only</a:t>
            </a:r>
          </a:p>
          <a:p>
            <a:r>
              <a:rPr lang="en-US" dirty="0"/>
              <a:t>Two kinds of data registers - A0-A7 – Address and X0-X7 Operands</a:t>
            </a:r>
          </a:p>
          <a:p>
            <a:r>
              <a:rPr lang="en-US" dirty="0"/>
              <a:t>To load from memory you put the address in A1-A5 and the data from memory is loaded into the corresponding X1-X5</a:t>
            </a:r>
          </a:p>
          <a:p>
            <a:r>
              <a:rPr lang="en-US" dirty="0"/>
              <a:t>To store into memory you put the data in X6 or X7 and Set the corresponding A6 or A7 to the location where you want the memory stored</a:t>
            </a:r>
          </a:p>
          <a:p>
            <a:pPr lvl="1"/>
            <a:endParaRPr lang="en-US" dirty="0"/>
          </a:p>
        </p:txBody>
      </p:sp>
    </p:spTree>
    <p:extLst>
      <p:ext uri="{BB962C8B-B14F-4D97-AF65-F5344CB8AC3E}">
        <p14:creationId xmlns:p14="http://schemas.microsoft.com/office/powerpoint/2010/main" val="1243789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igure from the CDC 6500 manual showing 8 X registers and 8 A registers.">
            <a:extLst>
              <a:ext uri="{FF2B5EF4-FFF2-40B4-BE49-F238E27FC236}">
                <a16:creationId xmlns:a16="http://schemas.microsoft.com/office/drawing/2014/main" id="{CC1483D9-A6D2-F89C-7395-DC9DD58552D3}"/>
              </a:ext>
            </a:extLst>
          </p:cNvPr>
          <p:cNvPicPr>
            <a:picLocks noChangeAspect="1"/>
          </p:cNvPicPr>
          <p:nvPr/>
        </p:nvPicPr>
        <p:blipFill>
          <a:blip r:embed="rId2"/>
          <a:stretch>
            <a:fillRect/>
          </a:stretch>
        </p:blipFill>
        <p:spPr>
          <a:xfrm>
            <a:off x="8467066" y="385616"/>
            <a:ext cx="3370497" cy="5190565"/>
          </a:xfrm>
          <a:prstGeom prst="rect">
            <a:avLst/>
          </a:prstGeom>
        </p:spPr>
      </p:pic>
      <p:sp>
        <p:nvSpPr>
          <p:cNvPr id="7" name="TextBox 6">
            <a:extLst>
              <a:ext uri="{FF2B5EF4-FFF2-40B4-BE49-F238E27FC236}">
                <a16:creationId xmlns:a16="http://schemas.microsoft.com/office/drawing/2014/main" id="{B2D4BE6B-5CD4-407B-9545-BED2ADC4E988}"/>
              </a:ext>
            </a:extLst>
          </p:cNvPr>
          <p:cNvSpPr txBox="1"/>
          <p:nvPr/>
        </p:nvSpPr>
        <p:spPr>
          <a:xfrm>
            <a:off x="4371212" y="6287718"/>
            <a:ext cx="6137564" cy="369332"/>
          </a:xfrm>
          <a:prstGeom prst="rect">
            <a:avLst/>
          </a:prstGeom>
          <a:noFill/>
        </p:spPr>
        <p:txBody>
          <a:bodyPr wrap="square">
            <a:spAutoFit/>
          </a:bodyPr>
          <a:lstStyle/>
          <a:p>
            <a:r>
              <a:rPr lang="en-US" dirty="0"/>
              <a:t>http://</a:t>
            </a:r>
            <a:r>
              <a:rPr lang="en-US" dirty="0" err="1"/>
              <a:t>ygdes.com</a:t>
            </a:r>
            <a:r>
              <a:rPr lang="en-US" dirty="0"/>
              <a:t>/CDC/60100000D_6600refMan_Feb67.pdf</a:t>
            </a:r>
          </a:p>
        </p:txBody>
      </p:sp>
      <p:sp>
        <p:nvSpPr>
          <p:cNvPr id="10" name="TextBox 9">
            <a:extLst>
              <a:ext uri="{FF2B5EF4-FFF2-40B4-BE49-F238E27FC236}">
                <a16:creationId xmlns:a16="http://schemas.microsoft.com/office/drawing/2014/main" id="{C54528A1-E8E7-A589-1639-074CFC5A5859}"/>
              </a:ext>
            </a:extLst>
          </p:cNvPr>
          <p:cNvSpPr txBox="1"/>
          <p:nvPr/>
        </p:nvSpPr>
        <p:spPr>
          <a:xfrm>
            <a:off x="1017211" y="385616"/>
            <a:ext cx="6900313" cy="563231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To provide a more compact symbolic language, the 24 operating registers are identified by letters and numbers: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 = Address Register (A0, A1 .. A7)</a:t>
            </a:r>
          </a:p>
          <a:p>
            <a:r>
              <a:rPr lang="en-US" dirty="0">
                <a:latin typeface="Courier New" panose="02070309020205020404" pitchFamily="49" charset="0"/>
                <a:cs typeface="Courier New" panose="02070309020205020404" pitchFamily="49" charset="0"/>
              </a:rPr>
              <a:t>     B = increment register (B0, B1 … B7)</a:t>
            </a:r>
          </a:p>
          <a:p>
            <a:r>
              <a:rPr lang="en-US" dirty="0">
                <a:latin typeface="Courier New" panose="02070309020205020404" pitchFamily="49" charset="0"/>
                <a:cs typeface="Courier New" panose="02070309020205020404" pitchFamily="49" charset="0"/>
              </a:rPr>
              <a:t>     X = operand register (X0, X1 … X7)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The operand registers hold operands and results for servicing the functional units.  Five registers (X1-X5) hold read operands from Central Memory and two registers X6 – X7) hold results to be sent to Central Memory (Figure 3-2).</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Operands and results transfer between memory and these registers as a result of placing a quantity into a corresponding address register (A1-A7).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Control Data 6400/6500/6660 Computer Systems Reference Manual</a:t>
            </a:r>
          </a:p>
        </p:txBody>
      </p:sp>
      <p:sp>
        <p:nvSpPr>
          <p:cNvPr id="3" name="TextBox 2">
            <a:extLst>
              <a:ext uri="{FF2B5EF4-FFF2-40B4-BE49-F238E27FC236}">
                <a16:creationId xmlns:a16="http://schemas.microsoft.com/office/drawing/2014/main" id="{CDA67709-002C-DD33-0D10-1C3BDA411A0B}"/>
              </a:ext>
            </a:extLst>
          </p:cNvPr>
          <p:cNvSpPr txBox="1"/>
          <p:nvPr/>
        </p:nvSpPr>
        <p:spPr>
          <a:xfrm>
            <a:off x="9485815" y="5593898"/>
            <a:ext cx="1688974"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Figure 3.2</a:t>
            </a:r>
            <a:endParaRPr lang="en-US" dirty="0"/>
          </a:p>
        </p:txBody>
      </p:sp>
    </p:spTree>
    <p:extLst>
      <p:ext uri="{BB962C8B-B14F-4D97-AF65-F5344CB8AC3E}">
        <p14:creationId xmlns:p14="http://schemas.microsoft.com/office/powerpoint/2010/main" val="3052879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CDC8512</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normAutofit/>
          </a:bodyPr>
          <a:lstStyle/>
          <a:p>
            <a:r>
              <a:rPr lang="en-US" dirty="0"/>
              <a:t>8 bit words – Positive integers only (i.e. like a C char)</a:t>
            </a:r>
          </a:p>
          <a:p>
            <a:r>
              <a:rPr lang="en-US" dirty="0"/>
              <a:t>8 bit characters – ASCII (i.e. like a C  char)</a:t>
            </a:r>
          </a:p>
          <a:p>
            <a:r>
              <a:rPr lang="en-US" dirty="0"/>
              <a:t>32 bytes of Instruction memory and 32 bytes of Data memory</a:t>
            </a:r>
          </a:p>
          <a:p>
            <a:r>
              <a:rPr lang="en-US" dirty="0"/>
              <a:t>Eight 8-bit registers (A0-A3) and (X0-X3)</a:t>
            </a:r>
          </a:p>
          <a:p>
            <a:r>
              <a:rPr lang="en-US" dirty="0"/>
              <a:t>When A0 is set it causes a load from Data[A0] into X0 to happen</a:t>
            </a:r>
          </a:p>
          <a:p>
            <a:r>
              <a:rPr lang="en-US" dirty="0"/>
              <a:t>When A1 is set it causes a load from Data[A1] into X1 to happen</a:t>
            </a:r>
          </a:p>
          <a:p>
            <a:r>
              <a:rPr lang="en-US" dirty="0"/>
              <a:t>When A2 is set it causes a store from X2 into Data[A2] to happen</a:t>
            </a:r>
          </a:p>
          <a:p>
            <a:r>
              <a:rPr lang="en-US" dirty="0"/>
              <a:t>When A3 is set it causes a store from X3 into Data[A3] to happen</a:t>
            </a:r>
          </a:p>
          <a:p>
            <a:pPr lvl="1"/>
            <a:endParaRPr lang="en-US" dirty="0"/>
          </a:p>
        </p:txBody>
      </p:sp>
    </p:spTree>
    <p:extLst>
      <p:ext uri="{BB962C8B-B14F-4D97-AF65-F5344CB8AC3E}">
        <p14:creationId xmlns:p14="http://schemas.microsoft.com/office/powerpoint/2010/main" val="1844432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98DF7FC-F6C4-D810-AA55-CF04CDA67EA3}"/>
              </a:ext>
            </a:extLst>
          </p:cNvPr>
          <p:cNvSpPr/>
          <p:nvPr/>
        </p:nvSpPr>
        <p:spPr>
          <a:xfrm>
            <a:off x="4536086" y="1689843"/>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 name="TextBox 8">
            <a:extLst>
              <a:ext uri="{FF2B5EF4-FFF2-40B4-BE49-F238E27FC236}">
                <a16:creationId xmlns:a16="http://schemas.microsoft.com/office/drawing/2014/main" id="{28F87A62-E992-A08D-C16C-04EF0EAC6922}"/>
              </a:ext>
            </a:extLst>
          </p:cNvPr>
          <p:cNvSpPr txBox="1"/>
          <p:nvPr/>
        </p:nvSpPr>
        <p:spPr>
          <a:xfrm>
            <a:off x="4047565" y="16988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10" name="Rectangle 9">
            <a:extLst>
              <a:ext uri="{FF2B5EF4-FFF2-40B4-BE49-F238E27FC236}">
                <a16:creationId xmlns:a16="http://schemas.microsoft.com/office/drawing/2014/main" id="{1F3EAACE-3540-88C8-62DB-323A3FC9A167}"/>
              </a:ext>
            </a:extLst>
          </p:cNvPr>
          <p:cNvSpPr/>
          <p:nvPr/>
        </p:nvSpPr>
        <p:spPr>
          <a:xfrm>
            <a:off x="5777698" y="1703290"/>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1" name="TextBox 10">
            <a:extLst>
              <a:ext uri="{FF2B5EF4-FFF2-40B4-BE49-F238E27FC236}">
                <a16:creationId xmlns:a16="http://schemas.microsoft.com/office/drawing/2014/main" id="{7AB332D7-0105-E0AE-C407-C112F029384A}"/>
              </a:ext>
            </a:extLst>
          </p:cNvPr>
          <p:cNvSpPr txBox="1"/>
          <p:nvPr/>
        </p:nvSpPr>
        <p:spPr>
          <a:xfrm>
            <a:off x="5319346" y="171225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12" name="Rectangle 11">
            <a:extLst>
              <a:ext uri="{FF2B5EF4-FFF2-40B4-BE49-F238E27FC236}">
                <a16:creationId xmlns:a16="http://schemas.microsoft.com/office/drawing/2014/main" id="{79181F86-2678-FC92-A808-4321EB70C89A}"/>
              </a:ext>
            </a:extLst>
          </p:cNvPr>
          <p:cNvSpPr/>
          <p:nvPr/>
        </p:nvSpPr>
        <p:spPr>
          <a:xfrm>
            <a:off x="4527122" y="2151524"/>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3" name="TextBox 12">
            <a:extLst>
              <a:ext uri="{FF2B5EF4-FFF2-40B4-BE49-F238E27FC236}">
                <a16:creationId xmlns:a16="http://schemas.microsoft.com/office/drawing/2014/main" id="{2BC747E0-125A-845D-FAD9-3EA8BAC03212}"/>
              </a:ext>
            </a:extLst>
          </p:cNvPr>
          <p:cNvSpPr txBox="1"/>
          <p:nvPr/>
        </p:nvSpPr>
        <p:spPr>
          <a:xfrm>
            <a:off x="4047565" y="216049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14" name="Rectangle 13">
            <a:extLst>
              <a:ext uri="{FF2B5EF4-FFF2-40B4-BE49-F238E27FC236}">
                <a16:creationId xmlns:a16="http://schemas.microsoft.com/office/drawing/2014/main" id="{089E99EE-232A-3637-10A4-1E825422FBAA}"/>
              </a:ext>
            </a:extLst>
          </p:cNvPr>
          <p:cNvSpPr/>
          <p:nvPr/>
        </p:nvSpPr>
        <p:spPr>
          <a:xfrm>
            <a:off x="5768734" y="2164971"/>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5" name="TextBox 14">
            <a:extLst>
              <a:ext uri="{FF2B5EF4-FFF2-40B4-BE49-F238E27FC236}">
                <a16:creationId xmlns:a16="http://schemas.microsoft.com/office/drawing/2014/main" id="{1C0461F8-DB1C-A9EC-CFF0-A4776C5E80A0}"/>
              </a:ext>
            </a:extLst>
          </p:cNvPr>
          <p:cNvSpPr txBox="1"/>
          <p:nvPr/>
        </p:nvSpPr>
        <p:spPr>
          <a:xfrm>
            <a:off x="5319346" y="217393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16" name="Rectangle 15">
            <a:extLst>
              <a:ext uri="{FF2B5EF4-FFF2-40B4-BE49-F238E27FC236}">
                <a16:creationId xmlns:a16="http://schemas.microsoft.com/office/drawing/2014/main" id="{34040192-0101-FBDB-3B4A-6972E26DCE4E}"/>
              </a:ext>
            </a:extLst>
          </p:cNvPr>
          <p:cNvSpPr/>
          <p:nvPr/>
        </p:nvSpPr>
        <p:spPr>
          <a:xfrm>
            <a:off x="4527122" y="277008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7" name="TextBox 16">
            <a:extLst>
              <a:ext uri="{FF2B5EF4-FFF2-40B4-BE49-F238E27FC236}">
                <a16:creationId xmlns:a16="http://schemas.microsoft.com/office/drawing/2014/main" id="{05C1EB68-4D8D-22A9-D18D-2083F360D341}"/>
              </a:ext>
            </a:extLst>
          </p:cNvPr>
          <p:cNvSpPr txBox="1"/>
          <p:nvPr/>
        </p:nvSpPr>
        <p:spPr>
          <a:xfrm>
            <a:off x="4047565" y="2779052"/>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18" name="Rectangle 17">
            <a:extLst>
              <a:ext uri="{FF2B5EF4-FFF2-40B4-BE49-F238E27FC236}">
                <a16:creationId xmlns:a16="http://schemas.microsoft.com/office/drawing/2014/main" id="{F2C83786-BD31-C243-6363-72DDFD8A1258}"/>
              </a:ext>
            </a:extLst>
          </p:cNvPr>
          <p:cNvSpPr/>
          <p:nvPr/>
        </p:nvSpPr>
        <p:spPr>
          <a:xfrm>
            <a:off x="5768734" y="2783533"/>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9" name="TextBox 18">
            <a:extLst>
              <a:ext uri="{FF2B5EF4-FFF2-40B4-BE49-F238E27FC236}">
                <a16:creationId xmlns:a16="http://schemas.microsoft.com/office/drawing/2014/main" id="{5634374E-8EAD-3E0F-DC51-994063263D15}"/>
              </a:ext>
            </a:extLst>
          </p:cNvPr>
          <p:cNvSpPr txBox="1"/>
          <p:nvPr/>
        </p:nvSpPr>
        <p:spPr>
          <a:xfrm>
            <a:off x="5319346" y="279249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20" name="Rectangle 19">
            <a:extLst>
              <a:ext uri="{FF2B5EF4-FFF2-40B4-BE49-F238E27FC236}">
                <a16:creationId xmlns:a16="http://schemas.microsoft.com/office/drawing/2014/main" id="{08119FFB-6D09-0114-5A97-2FDB6F2F02D0}"/>
              </a:ext>
            </a:extLst>
          </p:cNvPr>
          <p:cNvSpPr/>
          <p:nvPr/>
        </p:nvSpPr>
        <p:spPr>
          <a:xfrm>
            <a:off x="4518158" y="3231767"/>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21" name="TextBox 20">
            <a:extLst>
              <a:ext uri="{FF2B5EF4-FFF2-40B4-BE49-F238E27FC236}">
                <a16:creationId xmlns:a16="http://schemas.microsoft.com/office/drawing/2014/main" id="{E981C243-17D6-7EB6-C61A-4BFEA8CCBA82}"/>
              </a:ext>
            </a:extLst>
          </p:cNvPr>
          <p:cNvSpPr txBox="1"/>
          <p:nvPr/>
        </p:nvSpPr>
        <p:spPr>
          <a:xfrm>
            <a:off x="4047565" y="3240733"/>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22" name="Rectangle 21">
            <a:extLst>
              <a:ext uri="{FF2B5EF4-FFF2-40B4-BE49-F238E27FC236}">
                <a16:creationId xmlns:a16="http://schemas.microsoft.com/office/drawing/2014/main" id="{C2C6E94E-5DC3-0F8A-9A04-A8542D56BE28}"/>
              </a:ext>
            </a:extLst>
          </p:cNvPr>
          <p:cNvSpPr/>
          <p:nvPr/>
        </p:nvSpPr>
        <p:spPr>
          <a:xfrm>
            <a:off x="5759770" y="3245214"/>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23" name="TextBox 22">
            <a:extLst>
              <a:ext uri="{FF2B5EF4-FFF2-40B4-BE49-F238E27FC236}">
                <a16:creationId xmlns:a16="http://schemas.microsoft.com/office/drawing/2014/main" id="{2F441D57-68DB-74A2-1BE9-59977EFB8F0E}"/>
              </a:ext>
            </a:extLst>
          </p:cNvPr>
          <p:cNvSpPr txBox="1"/>
          <p:nvPr/>
        </p:nvSpPr>
        <p:spPr>
          <a:xfrm>
            <a:off x="5319346" y="325418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8" name="Rectangle 27">
            <a:extLst>
              <a:ext uri="{FF2B5EF4-FFF2-40B4-BE49-F238E27FC236}">
                <a16:creationId xmlns:a16="http://schemas.microsoft.com/office/drawing/2014/main" id="{3B83B47A-8660-0218-0D4F-C6C8C1513D12}"/>
              </a:ext>
            </a:extLst>
          </p:cNvPr>
          <p:cNvSpPr/>
          <p:nvPr/>
        </p:nvSpPr>
        <p:spPr>
          <a:xfrm>
            <a:off x="4554016" y="112955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29" name="TextBox 28">
            <a:extLst>
              <a:ext uri="{FF2B5EF4-FFF2-40B4-BE49-F238E27FC236}">
                <a16:creationId xmlns:a16="http://schemas.microsoft.com/office/drawing/2014/main" id="{FB9F1765-BB30-D027-1A81-CCB8CA10F004}"/>
              </a:ext>
            </a:extLst>
          </p:cNvPr>
          <p:cNvSpPr txBox="1"/>
          <p:nvPr/>
        </p:nvSpPr>
        <p:spPr>
          <a:xfrm>
            <a:off x="4047565" y="11385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6EE412B2-E09B-824D-85E7-585153CFDF53}"/>
              </a:ext>
            </a:extLst>
          </p:cNvPr>
          <p:cNvSpPr/>
          <p:nvPr/>
        </p:nvSpPr>
        <p:spPr>
          <a:xfrm>
            <a:off x="5757356" y="1121478"/>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F7F91C97-2C14-7707-9CE6-9CE0E54713C9}"/>
              </a:ext>
            </a:extLst>
          </p:cNvPr>
          <p:cNvSpPr txBox="1"/>
          <p:nvPr/>
        </p:nvSpPr>
        <p:spPr>
          <a:xfrm>
            <a:off x="5319346" y="113044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CM</a:t>
            </a:r>
          </a:p>
        </p:txBody>
      </p:sp>
      <p:sp>
        <p:nvSpPr>
          <p:cNvPr id="32" name="Rectangle 31">
            <a:extLst>
              <a:ext uri="{FF2B5EF4-FFF2-40B4-BE49-F238E27FC236}">
                <a16:creationId xmlns:a16="http://schemas.microsoft.com/office/drawing/2014/main" id="{12241CF6-E2D2-AD32-AC93-FFCA3CF815D9}"/>
              </a:ext>
            </a:extLst>
          </p:cNvPr>
          <p:cNvSpPr/>
          <p:nvPr/>
        </p:nvSpPr>
        <p:spPr>
          <a:xfrm>
            <a:off x="8207979" y="110803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33" name="TextBox 32">
            <a:extLst>
              <a:ext uri="{FF2B5EF4-FFF2-40B4-BE49-F238E27FC236}">
                <a16:creationId xmlns:a16="http://schemas.microsoft.com/office/drawing/2014/main" id="{0C10E5C7-05E4-A22F-1544-8B3DD707F717}"/>
              </a:ext>
            </a:extLst>
          </p:cNvPr>
          <p:cNvSpPr txBox="1"/>
          <p:nvPr/>
        </p:nvSpPr>
        <p:spPr>
          <a:xfrm>
            <a:off x="7413834" y="110714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E2A3C3BE-2E81-8BE8-5F00-0046EFC3ECBE}"/>
              </a:ext>
            </a:extLst>
          </p:cNvPr>
          <p:cNvSpPr/>
          <p:nvPr/>
        </p:nvSpPr>
        <p:spPr>
          <a:xfrm>
            <a:off x="8207978" y="1591233"/>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35" name="TextBox 34">
            <a:extLst>
              <a:ext uri="{FF2B5EF4-FFF2-40B4-BE49-F238E27FC236}">
                <a16:creationId xmlns:a16="http://schemas.microsoft.com/office/drawing/2014/main" id="{32A73C65-D03C-5B38-F000-F30FA681BF5E}"/>
              </a:ext>
            </a:extLst>
          </p:cNvPr>
          <p:cNvSpPr txBox="1"/>
          <p:nvPr/>
        </p:nvSpPr>
        <p:spPr>
          <a:xfrm>
            <a:off x="7404870" y="156882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7FD36A2-3BB4-CFEB-076A-28658192D64E}"/>
              </a:ext>
            </a:extLst>
          </p:cNvPr>
          <p:cNvSpPr/>
          <p:nvPr/>
        </p:nvSpPr>
        <p:spPr>
          <a:xfrm>
            <a:off x="8212462" y="2094150"/>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37" name="TextBox 36">
            <a:extLst>
              <a:ext uri="{FF2B5EF4-FFF2-40B4-BE49-F238E27FC236}">
                <a16:creationId xmlns:a16="http://schemas.microsoft.com/office/drawing/2014/main" id="{A3147C22-8D93-3B5B-BAEB-685274446A93}"/>
              </a:ext>
            </a:extLst>
          </p:cNvPr>
          <p:cNvSpPr txBox="1"/>
          <p:nvPr/>
        </p:nvSpPr>
        <p:spPr>
          <a:xfrm>
            <a:off x="7418317" y="209325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1383F41E-419C-4356-74B6-EE49AC5084AB}"/>
              </a:ext>
            </a:extLst>
          </p:cNvPr>
          <p:cNvSpPr/>
          <p:nvPr/>
        </p:nvSpPr>
        <p:spPr>
          <a:xfrm>
            <a:off x="8212461" y="2577347"/>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39" name="TextBox 38">
            <a:extLst>
              <a:ext uri="{FF2B5EF4-FFF2-40B4-BE49-F238E27FC236}">
                <a16:creationId xmlns:a16="http://schemas.microsoft.com/office/drawing/2014/main" id="{7CA156B6-E954-C544-4C6A-9D0ACF186469}"/>
              </a:ext>
            </a:extLst>
          </p:cNvPr>
          <p:cNvSpPr txBox="1"/>
          <p:nvPr/>
        </p:nvSpPr>
        <p:spPr>
          <a:xfrm>
            <a:off x="7409353" y="255493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293CF5E-CECF-F226-8103-C1DE99E670F2}"/>
              </a:ext>
            </a:extLst>
          </p:cNvPr>
          <p:cNvSpPr/>
          <p:nvPr/>
        </p:nvSpPr>
        <p:spPr>
          <a:xfrm>
            <a:off x="8207977" y="3089225"/>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41" name="TextBox 40">
            <a:extLst>
              <a:ext uri="{FF2B5EF4-FFF2-40B4-BE49-F238E27FC236}">
                <a16:creationId xmlns:a16="http://schemas.microsoft.com/office/drawing/2014/main" id="{17E49115-BCFC-C989-FBDF-FEF4EF53F955}"/>
              </a:ext>
            </a:extLst>
          </p:cNvPr>
          <p:cNvSpPr txBox="1"/>
          <p:nvPr/>
        </p:nvSpPr>
        <p:spPr>
          <a:xfrm>
            <a:off x="7413832" y="3088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5526B610-1669-E2FD-C4D0-D692B9C221F6}"/>
              </a:ext>
            </a:extLst>
          </p:cNvPr>
          <p:cNvSpPr/>
          <p:nvPr/>
        </p:nvSpPr>
        <p:spPr>
          <a:xfrm>
            <a:off x="8207976" y="357242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43" name="TextBox 42">
            <a:extLst>
              <a:ext uri="{FF2B5EF4-FFF2-40B4-BE49-F238E27FC236}">
                <a16:creationId xmlns:a16="http://schemas.microsoft.com/office/drawing/2014/main" id="{3F65E415-0782-86B7-1AC5-F677BF0724BF}"/>
              </a:ext>
            </a:extLst>
          </p:cNvPr>
          <p:cNvSpPr txBox="1"/>
          <p:nvPr/>
        </p:nvSpPr>
        <p:spPr>
          <a:xfrm>
            <a:off x="7404868" y="3550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44" name="Rectangle 43">
            <a:extLst>
              <a:ext uri="{FF2B5EF4-FFF2-40B4-BE49-F238E27FC236}">
                <a16:creationId xmlns:a16="http://schemas.microsoft.com/office/drawing/2014/main" id="{87982B24-DDE0-3031-491B-8104305A75A9}"/>
              </a:ext>
            </a:extLst>
          </p:cNvPr>
          <p:cNvSpPr/>
          <p:nvPr/>
        </p:nvSpPr>
        <p:spPr>
          <a:xfrm>
            <a:off x="8212460" y="4075339"/>
            <a:ext cx="602281" cy="36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a:t>
            </a:r>
          </a:p>
        </p:txBody>
      </p:sp>
      <p:sp>
        <p:nvSpPr>
          <p:cNvPr id="46" name="Rectangle 45">
            <a:extLst>
              <a:ext uri="{FF2B5EF4-FFF2-40B4-BE49-F238E27FC236}">
                <a16:creationId xmlns:a16="http://schemas.microsoft.com/office/drawing/2014/main" id="{8FB9A677-BA2C-06A9-7CD1-DBB75D768975}"/>
              </a:ext>
            </a:extLst>
          </p:cNvPr>
          <p:cNvSpPr/>
          <p:nvPr/>
        </p:nvSpPr>
        <p:spPr>
          <a:xfrm>
            <a:off x="8212459" y="455853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47" name="TextBox 46">
            <a:extLst>
              <a:ext uri="{FF2B5EF4-FFF2-40B4-BE49-F238E27FC236}">
                <a16:creationId xmlns:a16="http://schemas.microsoft.com/office/drawing/2014/main" id="{1B56C596-0587-6DA2-3D4A-47D9F9818B81}"/>
              </a:ext>
            </a:extLst>
          </p:cNvPr>
          <p:cNvSpPr txBox="1"/>
          <p:nvPr/>
        </p:nvSpPr>
        <p:spPr>
          <a:xfrm>
            <a:off x="7409351" y="4536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0xFD</a:t>
            </a:r>
          </a:p>
        </p:txBody>
      </p:sp>
      <p:sp>
        <p:nvSpPr>
          <p:cNvPr id="48" name="Rectangle 47">
            <a:extLst>
              <a:ext uri="{FF2B5EF4-FFF2-40B4-BE49-F238E27FC236}">
                <a16:creationId xmlns:a16="http://schemas.microsoft.com/office/drawing/2014/main" id="{32140809-0A4A-E3B8-1FD6-D5EBE8A8580A}"/>
              </a:ext>
            </a:extLst>
          </p:cNvPr>
          <p:cNvSpPr/>
          <p:nvPr/>
        </p:nvSpPr>
        <p:spPr>
          <a:xfrm>
            <a:off x="8187975" y="5088335"/>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49" name="TextBox 48">
            <a:extLst>
              <a:ext uri="{FF2B5EF4-FFF2-40B4-BE49-F238E27FC236}">
                <a16:creationId xmlns:a16="http://schemas.microsoft.com/office/drawing/2014/main" id="{41A9DD33-3A66-4C84-FD83-F05E8F9FC138}"/>
              </a:ext>
            </a:extLst>
          </p:cNvPr>
          <p:cNvSpPr txBox="1"/>
          <p:nvPr/>
        </p:nvSpPr>
        <p:spPr>
          <a:xfrm>
            <a:off x="7393830" y="508744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0xFE</a:t>
            </a:r>
          </a:p>
        </p:txBody>
      </p:sp>
      <p:sp>
        <p:nvSpPr>
          <p:cNvPr id="50" name="Rectangle 49">
            <a:extLst>
              <a:ext uri="{FF2B5EF4-FFF2-40B4-BE49-F238E27FC236}">
                <a16:creationId xmlns:a16="http://schemas.microsoft.com/office/drawing/2014/main" id="{7C96EC4A-8513-5D34-2021-6E5E79308A90}"/>
              </a:ext>
            </a:extLst>
          </p:cNvPr>
          <p:cNvSpPr/>
          <p:nvPr/>
        </p:nvSpPr>
        <p:spPr>
          <a:xfrm>
            <a:off x="8187974" y="557153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51" name="TextBox 50">
            <a:extLst>
              <a:ext uri="{FF2B5EF4-FFF2-40B4-BE49-F238E27FC236}">
                <a16:creationId xmlns:a16="http://schemas.microsoft.com/office/drawing/2014/main" id="{4DA08078-3C2F-2B36-7DBF-EC3E4C97E5CF}"/>
              </a:ext>
            </a:extLst>
          </p:cNvPr>
          <p:cNvSpPr txBox="1"/>
          <p:nvPr/>
        </p:nvSpPr>
        <p:spPr>
          <a:xfrm>
            <a:off x="7384866" y="55491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0xFF</a:t>
            </a:r>
          </a:p>
        </p:txBody>
      </p:sp>
      <p:sp>
        <p:nvSpPr>
          <p:cNvPr id="80" name="TextBox 79">
            <a:extLst>
              <a:ext uri="{FF2B5EF4-FFF2-40B4-BE49-F238E27FC236}">
                <a16:creationId xmlns:a16="http://schemas.microsoft.com/office/drawing/2014/main" id="{D48C662F-F23E-5D29-8206-F51B97DDD5FC}"/>
              </a:ext>
            </a:extLst>
          </p:cNvPr>
          <p:cNvSpPr txBox="1"/>
          <p:nvPr/>
        </p:nvSpPr>
        <p:spPr>
          <a:xfrm>
            <a:off x="4083424" y="378751"/>
            <a:ext cx="2357377" cy="369332"/>
          </a:xfrm>
          <a:prstGeom prst="rect">
            <a:avLst/>
          </a:prstGeom>
          <a:noFill/>
        </p:spPr>
        <p:txBody>
          <a:bodyPr wrap="none" rtlCol="0">
            <a:spAutoFit/>
          </a:bodyPr>
          <a:lstStyle/>
          <a:p>
            <a:r>
              <a:rPr lang="en-US" dirty="0"/>
              <a:t>Central Processing Unit</a:t>
            </a:r>
          </a:p>
        </p:txBody>
      </p:sp>
      <p:sp>
        <p:nvSpPr>
          <p:cNvPr id="81" name="TextBox 80">
            <a:extLst>
              <a:ext uri="{FF2B5EF4-FFF2-40B4-BE49-F238E27FC236}">
                <a16:creationId xmlns:a16="http://schemas.microsoft.com/office/drawing/2014/main" id="{92FC1F11-0298-18A4-A009-F8975BA376C7}"/>
              </a:ext>
            </a:extLst>
          </p:cNvPr>
          <p:cNvSpPr txBox="1"/>
          <p:nvPr/>
        </p:nvSpPr>
        <p:spPr>
          <a:xfrm>
            <a:off x="7035384" y="368909"/>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E0396A53-BDA5-95C7-319E-849D9F20F5F2}"/>
              </a:ext>
            </a:extLst>
          </p:cNvPr>
          <p:cNvSpPr/>
          <p:nvPr/>
        </p:nvSpPr>
        <p:spPr>
          <a:xfrm>
            <a:off x="10805007" y="1123728"/>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84" name="TextBox 83">
            <a:extLst>
              <a:ext uri="{FF2B5EF4-FFF2-40B4-BE49-F238E27FC236}">
                <a16:creationId xmlns:a16="http://schemas.microsoft.com/office/drawing/2014/main" id="{D584072A-C8F6-37F6-8393-BE94F645F405}"/>
              </a:ext>
            </a:extLst>
          </p:cNvPr>
          <p:cNvSpPr txBox="1"/>
          <p:nvPr/>
        </p:nvSpPr>
        <p:spPr>
          <a:xfrm>
            <a:off x="10010862" y="112283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BF8D1756-1EF1-1379-E6F2-E5A8F23DE5A1}"/>
              </a:ext>
            </a:extLst>
          </p:cNvPr>
          <p:cNvSpPr/>
          <p:nvPr/>
        </p:nvSpPr>
        <p:spPr>
          <a:xfrm>
            <a:off x="10805006" y="1606925"/>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86" name="TextBox 85">
            <a:extLst>
              <a:ext uri="{FF2B5EF4-FFF2-40B4-BE49-F238E27FC236}">
                <a16:creationId xmlns:a16="http://schemas.microsoft.com/office/drawing/2014/main" id="{B836F44E-428D-6CAD-3180-630F8FC7294E}"/>
              </a:ext>
            </a:extLst>
          </p:cNvPr>
          <p:cNvSpPr txBox="1"/>
          <p:nvPr/>
        </p:nvSpPr>
        <p:spPr>
          <a:xfrm>
            <a:off x="10001898" y="15845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DF192790-2A04-B72A-3832-05586CAD7826}"/>
              </a:ext>
            </a:extLst>
          </p:cNvPr>
          <p:cNvSpPr/>
          <p:nvPr/>
        </p:nvSpPr>
        <p:spPr>
          <a:xfrm>
            <a:off x="10809490" y="210984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88" name="TextBox 87">
            <a:extLst>
              <a:ext uri="{FF2B5EF4-FFF2-40B4-BE49-F238E27FC236}">
                <a16:creationId xmlns:a16="http://schemas.microsoft.com/office/drawing/2014/main" id="{0E6DADD1-E128-EEF6-E880-846B0A405E28}"/>
              </a:ext>
            </a:extLst>
          </p:cNvPr>
          <p:cNvSpPr txBox="1"/>
          <p:nvPr/>
        </p:nvSpPr>
        <p:spPr>
          <a:xfrm>
            <a:off x="10015345" y="210894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EEC31F42-FC52-900D-4D88-6FE7C03DDBA5}"/>
              </a:ext>
            </a:extLst>
          </p:cNvPr>
          <p:cNvSpPr/>
          <p:nvPr/>
        </p:nvSpPr>
        <p:spPr>
          <a:xfrm>
            <a:off x="10809489" y="2593039"/>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0" name="TextBox 89">
            <a:extLst>
              <a:ext uri="{FF2B5EF4-FFF2-40B4-BE49-F238E27FC236}">
                <a16:creationId xmlns:a16="http://schemas.microsoft.com/office/drawing/2014/main" id="{5CA985B6-A17A-08D4-C904-9BA51F731A9C}"/>
              </a:ext>
            </a:extLst>
          </p:cNvPr>
          <p:cNvSpPr txBox="1"/>
          <p:nvPr/>
        </p:nvSpPr>
        <p:spPr>
          <a:xfrm>
            <a:off x="10006381" y="25706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452C534B-BF8C-0138-2830-1C5B29DA0FFA}"/>
              </a:ext>
            </a:extLst>
          </p:cNvPr>
          <p:cNvSpPr/>
          <p:nvPr/>
        </p:nvSpPr>
        <p:spPr>
          <a:xfrm>
            <a:off x="10805005" y="3104917"/>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2" name="TextBox 91">
            <a:extLst>
              <a:ext uri="{FF2B5EF4-FFF2-40B4-BE49-F238E27FC236}">
                <a16:creationId xmlns:a16="http://schemas.microsoft.com/office/drawing/2014/main" id="{F7E9AAA0-2149-3F02-12C6-05B6C95F9511}"/>
              </a:ext>
            </a:extLst>
          </p:cNvPr>
          <p:cNvSpPr txBox="1"/>
          <p:nvPr/>
        </p:nvSpPr>
        <p:spPr>
          <a:xfrm>
            <a:off x="10010860" y="310402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D1070EB0-814F-0CD6-A6F3-AB7FE0E3880F}"/>
              </a:ext>
            </a:extLst>
          </p:cNvPr>
          <p:cNvSpPr/>
          <p:nvPr/>
        </p:nvSpPr>
        <p:spPr>
          <a:xfrm>
            <a:off x="10805004" y="3588114"/>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4" name="TextBox 93">
            <a:extLst>
              <a:ext uri="{FF2B5EF4-FFF2-40B4-BE49-F238E27FC236}">
                <a16:creationId xmlns:a16="http://schemas.microsoft.com/office/drawing/2014/main" id="{8E6EFA01-C6F6-DFDB-F837-073D02127612}"/>
              </a:ext>
            </a:extLst>
          </p:cNvPr>
          <p:cNvSpPr txBox="1"/>
          <p:nvPr/>
        </p:nvSpPr>
        <p:spPr>
          <a:xfrm>
            <a:off x="10001896" y="35657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95" name="Rectangle 94">
            <a:extLst>
              <a:ext uri="{FF2B5EF4-FFF2-40B4-BE49-F238E27FC236}">
                <a16:creationId xmlns:a16="http://schemas.microsoft.com/office/drawing/2014/main" id="{2EA1F241-4456-F80A-A4BD-9ABCD6C7524D}"/>
              </a:ext>
            </a:extLst>
          </p:cNvPr>
          <p:cNvSpPr/>
          <p:nvPr/>
        </p:nvSpPr>
        <p:spPr>
          <a:xfrm>
            <a:off x="10809488" y="4091031"/>
            <a:ext cx="602281" cy="36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a:t>
            </a:r>
          </a:p>
        </p:txBody>
      </p:sp>
      <p:sp>
        <p:nvSpPr>
          <p:cNvPr id="96" name="Rectangle 95">
            <a:extLst>
              <a:ext uri="{FF2B5EF4-FFF2-40B4-BE49-F238E27FC236}">
                <a16:creationId xmlns:a16="http://schemas.microsoft.com/office/drawing/2014/main" id="{6E8AA331-3AC7-50FC-4248-13F9A29DB163}"/>
              </a:ext>
            </a:extLst>
          </p:cNvPr>
          <p:cNvSpPr/>
          <p:nvPr/>
        </p:nvSpPr>
        <p:spPr>
          <a:xfrm>
            <a:off x="10809487" y="4574228"/>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7" name="TextBox 96">
            <a:extLst>
              <a:ext uri="{FF2B5EF4-FFF2-40B4-BE49-F238E27FC236}">
                <a16:creationId xmlns:a16="http://schemas.microsoft.com/office/drawing/2014/main" id="{BD8B801F-1DD9-E17B-48CB-1862CE2E9E37}"/>
              </a:ext>
            </a:extLst>
          </p:cNvPr>
          <p:cNvSpPr txBox="1"/>
          <p:nvPr/>
        </p:nvSpPr>
        <p:spPr>
          <a:xfrm>
            <a:off x="10006379" y="455181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0xFD</a:t>
            </a:r>
          </a:p>
        </p:txBody>
      </p:sp>
      <p:sp>
        <p:nvSpPr>
          <p:cNvPr id="98" name="Rectangle 97">
            <a:extLst>
              <a:ext uri="{FF2B5EF4-FFF2-40B4-BE49-F238E27FC236}">
                <a16:creationId xmlns:a16="http://schemas.microsoft.com/office/drawing/2014/main" id="{93AE2E05-714D-E6FB-0DBE-F60F29EB8105}"/>
              </a:ext>
            </a:extLst>
          </p:cNvPr>
          <p:cNvSpPr/>
          <p:nvPr/>
        </p:nvSpPr>
        <p:spPr>
          <a:xfrm>
            <a:off x="10785003" y="5104027"/>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99" name="TextBox 98">
            <a:extLst>
              <a:ext uri="{FF2B5EF4-FFF2-40B4-BE49-F238E27FC236}">
                <a16:creationId xmlns:a16="http://schemas.microsoft.com/office/drawing/2014/main" id="{762C54A8-6933-356B-1787-4657D1C2B5CB}"/>
              </a:ext>
            </a:extLst>
          </p:cNvPr>
          <p:cNvSpPr txBox="1"/>
          <p:nvPr/>
        </p:nvSpPr>
        <p:spPr>
          <a:xfrm>
            <a:off x="9990858" y="510313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0xFE</a:t>
            </a:r>
          </a:p>
        </p:txBody>
      </p:sp>
      <p:sp>
        <p:nvSpPr>
          <p:cNvPr id="100" name="Rectangle 99">
            <a:extLst>
              <a:ext uri="{FF2B5EF4-FFF2-40B4-BE49-F238E27FC236}">
                <a16:creationId xmlns:a16="http://schemas.microsoft.com/office/drawing/2014/main" id="{1B1E7350-E927-C437-D824-05BA55E409DB}"/>
              </a:ext>
            </a:extLst>
          </p:cNvPr>
          <p:cNvSpPr/>
          <p:nvPr/>
        </p:nvSpPr>
        <p:spPr>
          <a:xfrm>
            <a:off x="10785002" y="5587224"/>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255</a:t>
            </a:r>
          </a:p>
        </p:txBody>
      </p:sp>
      <p:sp>
        <p:nvSpPr>
          <p:cNvPr id="101" name="TextBox 100">
            <a:extLst>
              <a:ext uri="{FF2B5EF4-FFF2-40B4-BE49-F238E27FC236}">
                <a16:creationId xmlns:a16="http://schemas.microsoft.com/office/drawing/2014/main" id="{370C26C1-C6B6-9E5E-16C7-A055022EF606}"/>
              </a:ext>
            </a:extLst>
          </p:cNvPr>
          <p:cNvSpPr txBox="1"/>
          <p:nvPr/>
        </p:nvSpPr>
        <p:spPr>
          <a:xfrm>
            <a:off x="9981894" y="55648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0xFF</a:t>
            </a:r>
          </a:p>
        </p:txBody>
      </p:sp>
      <p:sp>
        <p:nvSpPr>
          <p:cNvPr id="102" name="TextBox 101">
            <a:extLst>
              <a:ext uri="{FF2B5EF4-FFF2-40B4-BE49-F238E27FC236}">
                <a16:creationId xmlns:a16="http://schemas.microsoft.com/office/drawing/2014/main" id="{A0DA503F-16C9-93C3-9A72-FB7D42609A82}"/>
              </a:ext>
            </a:extLst>
          </p:cNvPr>
          <p:cNvSpPr txBox="1"/>
          <p:nvPr/>
        </p:nvSpPr>
        <p:spPr>
          <a:xfrm>
            <a:off x="9957845" y="411943"/>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12557D53-9A2F-4386-AF8D-4AF8E2E919CB}"/>
              </a:ext>
            </a:extLst>
          </p:cNvPr>
          <p:cNvSpPr>
            <a:spLocks noGrp="1"/>
          </p:cNvSpPr>
          <p:nvPr>
            <p:ph type="title"/>
          </p:nvPr>
        </p:nvSpPr>
        <p:spPr>
          <a:xfrm>
            <a:off x="800774" y="4588289"/>
            <a:ext cx="3362990" cy="1325563"/>
          </a:xfrm>
        </p:spPr>
        <p:txBody>
          <a:bodyPr/>
          <a:lstStyle/>
          <a:p>
            <a:r>
              <a:rPr lang="en-US" dirty="0"/>
              <a:t>CDC8512 Architecture</a:t>
            </a:r>
          </a:p>
        </p:txBody>
      </p:sp>
      <p:sp>
        <p:nvSpPr>
          <p:cNvPr id="2" name="Left Brace 1">
            <a:extLst>
              <a:ext uri="{FF2B5EF4-FFF2-40B4-BE49-F238E27FC236}">
                <a16:creationId xmlns:a16="http://schemas.microsoft.com/office/drawing/2014/main" id="{10544AB8-C005-233E-9B4E-34E695A82786}"/>
              </a:ext>
            </a:extLst>
          </p:cNvPr>
          <p:cNvSpPr/>
          <p:nvPr/>
        </p:nvSpPr>
        <p:spPr>
          <a:xfrm>
            <a:off x="3609599" y="1790365"/>
            <a:ext cx="285397" cy="740250"/>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99E6CCC9-FA71-5345-96D2-99CFDD6630F3}"/>
              </a:ext>
            </a:extLst>
          </p:cNvPr>
          <p:cNvSpPr txBox="1"/>
          <p:nvPr/>
        </p:nvSpPr>
        <p:spPr>
          <a:xfrm>
            <a:off x="2564437" y="1883475"/>
            <a:ext cx="1025987" cy="646331"/>
          </a:xfrm>
          <a:prstGeom prst="rect">
            <a:avLst/>
          </a:prstGeom>
          <a:noFill/>
        </p:spPr>
        <p:txBody>
          <a:bodyPr wrap="none" rtlCol="0">
            <a:spAutoFit/>
          </a:bodyPr>
          <a:lstStyle/>
          <a:p>
            <a:pPr algn="r"/>
            <a:r>
              <a:rPr lang="en-US" dirty="0"/>
              <a:t>Load</a:t>
            </a:r>
          </a:p>
          <a:p>
            <a:pPr algn="r"/>
            <a:r>
              <a:rPr lang="en-US" dirty="0"/>
              <a:t>Registers</a:t>
            </a:r>
          </a:p>
        </p:txBody>
      </p:sp>
      <p:sp>
        <p:nvSpPr>
          <p:cNvPr id="4" name="Left Brace 3">
            <a:extLst>
              <a:ext uri="{FF2B5EF4-FFF2-40B4-BE49-F238E27FC236}">
                <a16:creationId xmlns:a16="http://schemas.microsoft.com/office/drawing/2014/main" id="{FBCEC831-823F-7FC7-FA39-E4E723896DDD}"/>
              </a:ext>
            </a:extLst>
          </p:cNvPr>
          <p:cNvSpPr/>
          <p:nvPr/>
        </p:nvSpPr>
        <p:spPr>
          <a:xfrm>
            <a:off x="3599672" y="2815722"/>
            <a:ext cx="285397" cy="740250"/>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70398C4B-EF89-971B-EB94-F84EB10EA0B5}"/>
              </a:ext>
            </a:extLst>
          </p:cNvPr>
          <p:cNvSpPr txBox="1"/>
          <p:nvPr/>
        </p:nvSpPr>
        <p:spPr>
          <a:xfrm>
            <a:off x="2554510" y="2908832"/>
            <a:ext cx="1025987" cy="646331"/>
          </a:xfrm>
          <a:prstGeom prst="rect">
            <a:avLst/>
          </a:prstGeom>
          <a:noFill/>
        </p:spPr>
        <p:txBody>
          <a:bodyPr wrap="square" rtlCol="0">
            <a:spAutoFit/>
          </a:bodyPr>
          <a:lstStyle/>
          <a:p>
            <a:pPr algn="r"/>
            <a:r>
              <a:rPr lang="en-US" dirty="0"/>
              <a:t>Store</a:t>
            </a:r>
          </a:p>
          <a:p>
            <a:pPr algn="r"/>
            <a:r>
              <a:rPr lang="en-US" dirty="0"/>
              <a:t>Registers</a:t>
            </a:r>
          </a:p>
        </p:txBody>
      </p:sp>
    </p:spTree>
    <p:extLst>
      <p:ext uri="{BB962C8B-B14F-4D97-AF65-F5344CB8AC3E}">
        <p14:creationId xmlns:p14="http://schemas.microsoft.com/office/powerpoint/2010/main" val="341268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8512 – Instruction Set</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https://www.ca4e.com/cdc8512/</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20B75B-C678-54C2-92D2-396526D4DED3}"/>
              </a:ext>
            </a:extLst>
          </p:cNvPr>
          <p:cNvSpPr>
            <a:spLocks noGrp="1"/>
          </p:cNvSpPr>
          <p:nvPr>
            <p:ph type="title"/>
          </p:nvPr>
        </p:nvSpPr>
        <p:spPr>
          <a:xfrm>
            <a:off x="1349298" y="365125"/>
            <a:ext cx="10004502" cy="1325563"/>
          </a:xfrm>
        </p:spPr>
        <p:txBody>
          <a:bodyPr>
            <a:normAutofit/>
          </a:bodyPr>
          <a:lstStyle/>
          <a:p>
            <a:r>
              <a:rPr lang="en-US" dirty="0"/>
              <a:t>CDC8512 CPU Reference</a:t>
            </a:r>
          </a:p>
        </p:txBody>
      </p:sp>
      <p:pic>
        <p:nvPicPr>
          <p:cNvPr id="8" name="Picture 7" descr="A screen shot of the documentation stored at https://www.ca4e.com/tools/cdc8512/documentation.html - it is probably best viewed online as HTML is more accessible.">
            <a:hlinkClick r:id="rId3"/>
            <a:extLst>
              <a:ext uri="{FF2B5EF4-FFF2-40B4-BE49-F238E27FC236}">
                <a16:creationId xmlns:a16="http://schemas.microsoft.com/office/drawing/2014/main" id="{A042B066-7F5A-394E-1A8D-977205612A48}"/>
              </a:ext>
            </a:extLst>
          </p:cNvPr>
          <p:cNvPicPr>
            <a:picLocks noChangeAspect="1"/>
          </p:cNvPicPr>
          <p:nvPr/>
        </p:nvPicPr>
        <p:blipFill>
          <a:blip r:embed="rId4"/>
          <a:stretch>
            <a:fillRect/>
          </a:stretch>
        </p:blipFill>
        <p:spPr>
          <a:xfrm>
            <a:off x="1349298" y="1225743"/>
            <a:ext cx="9113520" cy="4950972"/>
          </a:xfrm>
          <a:prstGeom prst="rect">
            <a:avLst/>
          </a:prstGeom>
        </p:spPr>
      </p:pic>
    </p:spTree>
    <p:extLst>
      <p:ext uri="{BB962C8B-B14F-4D97-AF65-F5344CB8AC3E}">
        <p14:creationId xmlns:p14="http://schemas.microsoft.com/office/powerpoint/2010/main" val="3742302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Our two-instruction "CPU" - What is missing?</a:t>
            </a:r>
          </a:p>
          <a:p>
            <a:r>
              <a:rPr lang="en-US" dirty="0"/>
              <a:t>Instruction decoding and control</a:t>
            </a:r>
          </a:p>
          <a:p>
            <a:r>
              <a:rPr lang="en-US" dirty="0"/>
              <a:t>Real CPUs</a:t>
            </a:r>
          </a:p>
          <a:p>
            <a:r>
              <a:rPr lang="en-US" dirty="0"/>
              <a:t>The CDC8512 – inspired by the CDC 6500</a:t>
            </a:r>
          </a:p>
          <a:p>
            <a:r>
              <a:rPr lang="en-US" dirty="0"/>
              <a:t>Emulators – JavaScript – Old video Games at </a:t>
            </a:r>
            <a:r>
              <a:rPr lang="en-US" dirty="0" err="1"/>
              <a:t>archive.org</a:t>
            </a:r>
            <a:endParaRPr lang="en-US" dirty="0"/>
          </a:p>
          <a:p>
            <a:r>
              <a:rPr lang="en-US" dirty="0"/>
              <a:t>Reading: Evolution of CPU Architecture</a:t>
            </a:r>
          </a:p>
          <a:p>
            <a:r>
              <a:rPr lang="en-US" dirty="0"/>
              <a:t>Reading: Intel 4004 – Back to the beginning</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Set a Register</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effectLst/>
                <a:latin typeface="Courier New" panose="02070309020205020404" pitchFamily="49" charset="0"/>
              </a:rPr>
              <a:t>SET X3, </a:t>
            </a:r>
            <a:r>
              <a:rPr lang="en-US" sz="1800" dirty="0">
                <a:latin typeface="Courier New" panose="02070309020205020404" pitchFamily="49" charset="0"/>
                <a:cs typeface="Courier New" panose="02070309020205020404" pitchFamily="49" charset="0"/>
              </a:rPr>
              <a:t>'C'</a:t>
            </a:r>
            <a:r>
              <a:rPr lang="en-US" dirty="0">
                <a:effectLst/>
                <a:latin typeface="Courier New" panose="02070309020205020404" pitchFamily="49" charset="0"/>
              </a:rPr>
              <a:t>    ; Set X3 to the value for ASCII C (67)</a:t>
            </a:r>
          </a:p>
          <a:p>
            <a:r>
              <a:rPr lang="en-US" dirty="0">
                <a:latin typeface="Courier New" panose="02070309020205020404" pitchFamily="49" charset="0"/>
              </a:rPr>
              <a:t>SET A3, 0      ; Set A3 to zero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0x00</a:t>
            </a:r>
          </a:p>
          <a:p>
            <a:r>
              <a:rPr lang="en-US" dirty="0">
                <a:effectLst/>
                <a:latin typeface="Courier New" panose="02070309020205020404" pitchFamily="49" charset="0"/>
              </a:rPr>
              <a:t>SET </a:t>
            </a:r>
            <a:r>
              <a:rPr lang="en-US" dirty="0">
                <a:latin typeface="Courier New" panose="02070309020205020404" pitchFamily="49" charset="0"/>
              </a:rPr>
              <a:t>A1, 0      ; Set A1 to zero and load memory location 0x00 into X0</a:t>
            </a:r>
          </a:p>
          <a:p>
            <a:r>
              <a:rPr lang="en-US" dirty="0">
                <a:latin typeface="Courier New" panose="02070309020205020404" pitchFamily="49" charset="0"/>
              </a:rPr>
              <a:t>MOV X1, </a:t>
            </a:r>
            <a:r>
              <a:rPr lang="en-US" dirty="0">
                <a:effectLst/>
                <a:latin typeface="Courier New" panose="02070309020205020404" pitchFamily="49" charset="0"/>
              </a:rPr>
              <a:t>X3     ;</a:t>
            </a:r>
            <a:r>
              <a:rPr lang="en-US" dirty="0">
                <a:latin typeface="Courier New" panose="02070309020205020404" pitchFamily="49" charset="0"/>
              </a:rPr>
              <a:t> Copy X3 to X1</a:t>
            </a:r>
          </a:p>
          <a:p>
            <a:r>
              <a:rPr lang="en-US" dirty="0">
                <a:effectLst/>
                <a:latin typeface="Courier New" panose="02070309020205020404" pitchFamily="49" charset="0"/>
              </a:rPr>
              <a:t>SET A3, </a:t>
            </a:r>
            <a:r>
              <a:rPr lang="en-US" dirty="0">
                <a:latin typeface="Courier New" panose="02070309020205020404" pitchFamily="49" charset="0"/>
              </a:rPr>
              <a:t>0x01</a:t>
            </a:r>
            <a:r>
              <a:rPr lang="en-US" dirty="0">
                <a:effectLst/>
                <a:latin typeface="Courier New" panose="02070309020205020404" pitchFamily="49" charset="0"/>
              </a:rPr>
              <a:t>   ;</a:t>
            </a:r>
            <a:r>
              <a:rPr lang="en-US" dirty="0">
                <a:latin typeface="Courier New" panose="02070309020205020404" pitchFamily="49" charset="0"/>
              </a:rPr>
              <a:t> Set A3 to 1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0x01</a:t>
            </a:r>
          </a:p>
          <a:p>
            <a:r>
              <a:rPr lang="en-US" dirty="0">
                <a:effectLst/>
                <a:latin typeface="Courier New" panose="02070309020205020404" pitchFamily="49" charset="0"/>
              </a:rPr>
              <a:t>SET X3, 0x00   ;</a:t>
            </a:r>
            <a:r>
              <a:rPr lang="en-US" dirty="0">
                <a:latin typeface="Courier New" panose="02070309020205020404" pitchFamily="49" charset="0"/>
              </a:rPr>
              <a:t> Set X3 to zero</a:t>
            </a:r>
          </a:p>
          <a:p>
            <a:r>
              <a:rPr lang="en-US" dirty="0">
                <a:effectLst/>
                <a:latin typeface="Courier New" panose="02070309020205020404" pitchFamily="49" charset="0"/>
              </a:rPr>
              <a:t>SET A3, 0x02   ;</a:t>
            </a:r>
            <a:r>
              <a:rPr lang="en-US" dirty="0">
                <a:latin typeface="Courier New" panose="02070309020205020404" pitchFamily="49" charset="0"/>
              </a:rPr>
              <a:t> Set A3 to 0x02 and store X3 into location 0x02</a:t>
            </a:r>
          </a:p>
          <a:p>
            <a:endParaRPr lang="en-US" dirty="0">
              <a:effectLst/>
              <a:latin typeface="Courier New" panose="02070309020205020404" pitchFamily="49" charset="0"/>
            </a:endParaRPr>
          </a:p>
          <a:p>
            <a:r>
              <a:rPr lang="en-US" dirty="0">
                <a:latin typeface="Courier New" panose="02070309020205020404" pitchFamily="49" charset="0"/>
              </a:rPr>
              <a:t>; Note constants can be decimal (0-255) hexadecimal (0x00-0xff) or a single</a:t>
            </a:r>
          </a:p>
          <a:p>
            <a:r>
              <a:rPr lang="en-US" dirty="0">
                <a:latin typeface="Courier New" panose="02070309020205020404" pitchFamily="49" charset="0"/>
              </a:rPr>
              <a:t>;</a:t>
            </a:r>
            <a:r>
              <a:rPr lang="en-US" dirty="0">
                <a:effectLst/>
                <a:latin typeface="Courier New" panose="02070309020205020404" pitchFamily="49" charset="0"/>
              </a:rPr>
              <a:t> ASCII character in single quotes 'a'</a:t>
            </a:r>
          </a:p>
        </p:txBody>
      </p:sp>
    </p:spTree>
    <p:extLst>
      <p:ext uri="{BB962C8B-B14F-4D97-AF65-F5344CB8AC3E}">
        <p14:creationId xmlns:p14="http://schemas.microsoft.com/office/powerpoint/2010/main" val="3081666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Register Arithmetic</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4524315"/>
          </a:xfrm>
          <a:prstGeom prst="rect">
            <a:avLst/>
          </a:prstGeom>
          <a:noFill/>
        </p:spPr>
        <p:txBody>
          <a:bodyPr wrap="square">
            <a:spAutoFit/>
          </a:bodyPr>
          <a:lstStyle/>
          <a:p>
            <a:r>
              <a:rPr lang="en-US" dirty="0">
                <a:latin typeface="Courier New" panose="02070309020205020404" pitchFamily="49" charset="0"/>
              </a:rPr>
              <a:t>; This will print: Hello</a:t>
            </a:r>
          </a:p>
          <a:p>
            <a:endParaRPr lang="en-US" dirty="0">
              <a:latin typeface="Courier New" panose="02070309020205020404" pitchFamily="49" charset="0"/>
            </a:endParaRPr>
          </a:p>
          <a:p>
            <a:r>
              <a:rPr lang="en-US" dirty="0">
                <a:latin typeface="Courier New" panose="02070309020205020404" pitchFamily="49" charset="0"/>
              </a:rPr>
              <a:t>SET X3, 'H'   ; Set X3 to the value for ASCII H</a:t>
            </a:r>
          </a:p>
          <a:p>
            <a:r>
              <a:rPr lang="en-US" dirty="0">
                <a:latin typeface="Courier New" panose="02070309020205020404" pitchFamily="49" charset="0"/>
              </a:rPr>
              <a:t>SET A3, 0     ; Set A3 to zero and store 'H' in data memory location 0x00</a:t>
            </a:r>
          </a:p>
          <a:p>
            <a:r>
              <a:rPr lang="en-US" dirty="0">
                <a:latin typeface="Courier New" panose="02070309020205020404" pitchFamily="49" charset="0"/>
              </a:rPr>
              <a:t>SET X3, 'e'   ; Set X3 to 'e'</a:t>
            </a:r>
          </a:p>
          <a:p>
            <a:r>
              <a:rPr lang="en-US" dirty="0">
                <a:latin typeface="Courier New" panose="02070309020205020404" pitchFamily="49" charset="0"/>
              </a:rPr>
              <a:t>INC A3        ; Add 1 to A3 and store 'e' in location 0x01</a:t>
            </a:r>
          </a:p>
          <a:p>
            <a:r>
              <a:rPr lang="en-US" dirty="0">
                <a:latin typeface="Courier New" panose="02070309020205020404" pitchFamily="49" charset="0"/>
              </a:rPr>
              <a:t>SET X3, 'l'    ; Set X3 to 'l'</a:t>
            </a:r>
          </a:p>
          <a:p>
            <a:r>
              <a:rPr lang="en-US" dirty="0">
                <a:latin typeface="Courier New" panose="02070309020205020404" pitchFamily="49" charset="0"/>
              </a:rPr>
              <a:t>ADD A3, 1     ; Add 1 to A3 and store 'l' in location 0x02</a:t>
            </a:r>
          </a:p>
          <a:p>
            <a:r>
              <a:rPr lang="en-US" dirty="0">
                <a:latin typeface="Courier New" panose="02070309020205020404" pitchFamily="49" charset="0"/>
              </a:rPr>
              <a:t>INC A3        ; Add 1 to A3 and store 'l' in location 0x03</a:t>
            </a:r>
          </a:p>
          <a:p>
            <a:r>
              <a:rPr lang="en-US" dirty="0">
                <a:latin typeface="Courier New" panose="02070309020205020404" pitchFamily="49" charset="0"/>
              </a:rPr>
              <a:t>ADD X3, 4     ; Add 4 to X3 so that it is now 'p'</a:t>
            </a:r>
          </a:p>
          <a:p>
            <a:r>
              <a:rPr lang="en-US" dirty="0">
                <a:latin typeface="Courier New" panose="02070309020205020404" pitchFamily="49" charset="0"/>
              </a:rPr>
              <a:t>DEC X3        ; Subtract 1 from X3 so that it is now 'o'</a:t>
            </a:r>
          </a:p>
          <a:p>
            <a:r>
              <a:rPr lang="en-US" dirty="0">
                <a:latin typeface="Courier New" panose="02070309020205020404" pitchFamily="49" charset="0"/>
              </a:rPr>
              <a:t>INC A3        ; Add 1 to A3 and store '0' in location 0x04</a:t>
            </a:r>
          </a:p>
          <a:p>
            <a:r>
              <a:rPr lang="en-US" dirty="0">
                <a:latin typeface="Courier New" panose="02070309020205020404" pitchFamily="49" charset="0"/>
              </a:rPr>
              <a:t>SET X3, 0     ; Set X3 to integer zero</a:t>
            </a:r>
          </a:p>
          <a:p>
            <a:r>
              <a:rPr lang="en-US" dirty="0">
                <a:latin typeface="Courier New" panose="02070309020205020404" pitchFamily="49" charset="0"/>
              </a:rPr>
              <a:t>INC A3        ; Add 1 to A3 and store integer 0 in location 0x05</a:t>
            </a:r>
          </a:p>
          <a:p>
            <a:r>
              <a:rPr lang="en-US" dirty="0">
                <a:latin typeface="Courier New" panose="02070309020205020404" pitchFamily="49" charset="0"/>
              </a:rPr>
              <a:t>PS            ; Print memory starting at data address 0 as an</a:t>
            </a:r>
          </a:p>
          <a:p>
            <a:r>
              <a:rPr lang="en-US" dirty="0">
                <a:latin typeface="Courier New" panose="02070309020205020404" pitchFamily="49" charset="0"/>
              </a:rPr>
              <a:t>              ; ASCII string, stopping when a zero is encountered</a:t>
            </a:r>
          </a:p>
        </p:txBody>
      </p:sp>
    </p:spTree>
    <p:extLst>
      <p:ext uri="{BB962C8B-B14F-4D97-AF65-F5344CB8AC3E}">
        <p14:creationId xmlns:p14="http://schemas.microsoft.com/office/powerpoint/2010/main" val="3983642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Comparison and Jumps</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308324"/>
          </a:xfrm>
          <a:prstGeom prst="rect">
            <a:avLst/>
          </a:prstGeom>
          <a:noFill/>
        </p:spPr>
        <p:txBody>
          <a:bodyPr wrap="square">
            <a:spAutoFit/>
          </a:bodyPr>
          <a:lstStyle/>
          <a:p>
            <a:r>
              <a:rPr lang="en-US" dirty="0">
                <a:effectLst/>
                <a:latin typeface="Courier New" panose="02070309020205020404" pitchFamily="49" charset="0"/>
              </a:rPr>
              <a:t>JP 0x12     ; Set the PC (Program Counter) to an instruction address and </a:t>
            </a:r>
          </a:p>
          <a:p>
            <a:r>
              <a:rPr lang="en-US" dirty="0">
                <a:effectLst/>
                <a:latin typeface="Courier New" panose="02070309020205020404" pitchFamily="49" charset="0"/>
              </a:rPr>
              <a:t>            ; continue execution at that address</a:t>
            </a:r>
          </a:p>
          <a:p>
            <a:endParaRPr lang="en-US" dirty="0">
              <a:effectLst/>
              <a:latin typeface="Courier New" panose="02070309020205020404" pitchFamily="49" charset="0"/>
            </a:endParaRPr>
          </a:p>
          <a:p>
            <a:r>
              <a:rPr lang="en-US" dirty="0">
                <a:effectLst/>
                <a:latin typeface="Courier New" panose="02070309020205020404" pitchFamily="49" charset="0"/>
              </a:rPr>
              <a:t>CMP X3, 42  ; Compare a register to a constant and set comparison status</a:t>
            </a:r>
          </a:p>
          <a:p>
            <a:endParaRPr lang="en-US" dirty="0">
              <a:effectLst/>
              <a:latin typeface="Courier New" panose="02070309020205020404" pitchFamily="49" charset="0"/>
            </a:endParaRPr>
          </a:p>
          <a:p>
            <a:r>
              <a:rPr lang="en-US" dirty="0">
                <a:effectLst/>
                <a:latin typeface="Courier New" panose="02070309020205020404" pitchFamily="49" charset="0"/>
              </a:rPr>
              <a:t>JE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a:t>
            </a:r>
          </a:p>
          <a:p>
            <a:r>
              <a:rPr lang="en-US" dirty="0">
                <a:effectLst/>
                <a:latin typeface="Courier New" panose="02070309020205020404" pitchFamily="49" charset="0"/>
              </a:rPr>
              <a:t>JG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&gt;</a:t>
            </a:r>
          </a:p>
          <a:p>
            <a:r>
              <a:rPr lang="en-US" dirty="0">
                <a:effectLst/>
                <a:latin typeface="Courier New" panose="02070309020205020404" pitchFamily="49" charset="0"/>
              </a:rPr>
              <a:t>JL 0x12     </a:t>
            </a:r>
            <a:r>
              <a:rPr lang="en-US" dirty="0">
                <a:latin typeface="Courier New" panose="02070309020205020404" pitchFamily="49" charset="0"/>
              </a:rPr>
              <a:t>;</a:t>
            </a:r>
            <a:r>
              <a:rPr lang="en-US" dirty="0">
                <a:effectLst/>
                <a:latin typeface="Courier New" panose="02070309020205020404" pitchFamily="49" charset="0"/>
              </a:rPr>
              <a:t>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&lt;</a:t>
            </a:r>
          </a:p>
        </p:txBody>
      </p:sp>
    </p:spTree>
    <p:extLst>
      <p:ext uri="{BB962C8B-B14F-4D97-AF65-F5344CB8AC3E}">
        <p14:creationId xmlns:p14="http://schemas.microsoft.com/office/powerpoint/2010/main" val="1237763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Miscellaneous Instructions</a:t>
            </a:r>
          </a:p>
        </p:txBody>
      </p:sp>
      <p:sp>
        <p:nvSpPr>
          <p:cNvPr id="6" name="TextBox 5">
            <a:extLst>
              <a:ext uri="{FF2B5EF4-FFF2-40B4-BE49-F238E27FC236}">
                <a16:creationId xmlns:a16="http://schemas.microsoft.com/office/drawing/2014/main" id="{BA08C540-DC5B-494D-A837-A1FD91491054}"/>
              </a:ext>
            </a:extLst>
          </p:cNvPr>
          <p:cNvSpPr txBox="1"/>
          <p:nvPr/>
        </p:nvSpPr>
        <p:spPr>
          <a:xfrm>
            <a:off x="1359317" y="1690688"/>
            <a:ext cx="10515600" cy="1200329"/>
          </a:xfrm>
          <a:prstGeom prst="rect">
            <a:avLst/>
          </a:prstGeom>
          <a:noFill/>
        </p:spPr>
        <p:txBody>
          <a:bodyPr wrap="square">
            <a:spAutoFit/>
          </a:bodyPr>
          <a:lstStyle/>
          <a:p>
            <a:r>
              <a:rPr lang="en-US" dirty="0">
                <a:effectLst/>
                <a:latin typeface="Courier New" panose="02070309020205020404" pitchFamily="49" charset="0"/>
                <a:cs typeface="Courier New" panose="02070309020205020404" pitchFamily="49" charset="0"/>
              </a:rPr>
              <a:t>PS    # Print data area starting </a:t>
            </a:r>
            <a:r>
              <a:rPr lang="en-US" dirty="0">
                <a:latin typeface="Courier New" panose="02070309020205020404" pitchFamily="49" charset="0"/>
                <a:cs typeface="Courier New" panose="02070309020205020404" pitchFamily="49" charset="0"/>
              </a:rPr>
              <a:t>at specified data address </a:t>
            </a:r>
          </a:p>
          <a:p>
            <a:r>
              <a:rPr lang="en-US" dirty="0">
                <a:effectLst/>
                <a:latin typeface="Courier New" panose="02070309020205020404" pitchFamily="49" charset="0"/>
                <a:cs typeface="Courier New" panose="02070309020205020404" pitchFamily="49" charset="0"/>
              </a:rPr>
              <a:t>      # stopping when an integer 0 byte is encountered</a:t>
            </a:r>
          </a:p>
          <a:p>
            <a:endParaRPr lang="en-US" dirty="0">
              <a:effectLst/>
              <a:latin typeface="Courier New" panose="02070309020205020404" pitchFamily="49" charset="0"/>
              <a:cs typeface="Courier New" panose="02070309020205020404" pitchFamily="49" charset="0"/>
            </a:endParaRPr>
          </a:p>
          <a:p>
            <a:r>
              <a:rPr lang="en-US" dirty="0">
                <a:effectLst/>
                <a:latin typeface="Courier New" panose="02070309020205020404" pitchFamily="49" charset="0"/>
                <a:cs typeface="Courier New" panose="02070309020205020404" pitchFamily="49" charset="0"/>
              </a:rPr>
              <a:t>HALT  # Stop Execution</a:t>
            </a:r>
          </a:p>
        </p:txBody>
      </p:sp>
    </p:spTree>
    <p:extLst>
      <p:ext uri="{BB962C8B-B14F-4D97-AF65-F5344CB8AC3E}">
        <p14:creationId xmlns:p14="http://schemas.microsoft.com/office/powerpoint/2010/main" val="2424662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Summary</a:t>
            </a:r>
          </a:p>
        </p:txBody>
      </p:sp>
      <p:sp>
        <p:nvSpPr>
          <p:cNvPr id="6" name="TextBox 5">
            <a:extLst>
              <a:ext uri="{FF2B5EF4-FFF2-40B4-BE49-F238E27FC236}">
                <a16:creationId xmlns:a16="http://schemas.microsoft.com/office/drawing/2014/main" id="{BA08C540-DC5B-494D-A837-A1FD91491054}"/>
              </a:ext>
            </a:extLst>
          </p:cNvPr>
          <p:cNvSpPr txBox="1"/>
          <p:nvPr/>
        </p:nvSpPr>
        <p:spPr>
          <a:xfrm>
            <a:off x="1676400" y="1540562"/>
            <a:ext cx="10515600" cy="4247317"/>
          </a:xfrm>
          <a:prstGeom prst="rect">
            <a:avLst/>
          </a:prstGeom>
          <a:noFill/>
        </p:spPr>
        <p:txBody>
          <a:bodyPr wrap="square">
            <a:spAutoFit/>
          </a:bodyPr>
          <a:lstStyle/>
          <a:p>
            <a:r>
              <a:rPr lang="en-US" dirty="0">
                <a:effectLst/>
                <a:latin typeface="Courier New" panose="02070309020205020404" pitchFamily="49" charset="0"/>
              </a:rPr>
              <a:t>SX3 A3      # Copy a register to another</a:t>
            </a:r>
          </a:p>
          <a:p>
            <a:r>
              <a:rPr lang="en-US" dirty="0">
                <a:effectLst/>
                <a:latin typeface="Courier New" panose="02070309020205020404" pitchFamily="49" charset="0"/>
              </a:rPr>
              <a:t>SX3 42      # Set a register to an 8-bit</a:t>
            </a:r>
          </a:p>
          <a:p>
            <a:r>
              <a:rPr lang="en-US" dirty="0">
                <a:effectLst/>
                <a:latin typeface="Courier New" panose="02070309020205020404" pitchFamily="49" charset="0"/>
              </a:rPr>
              <a:t>INC A1      # Add 1 to a register</a:t>
            </a:r>
          </a:p>
          <a:p>
            <a:r>
              <a:rPr lang="en-US" dirty="0">
                <a:effectLst/>
                <a:latin typeface="Courier New" panose="02070309020205020404" pitchFamily="49" charset="0"/>
              </a:rPr>
              <a:t>DEC X3      # Subtract 1 from a register</a:t>
            </a:r>
          </a:p>
          <a:p>
            <a:r>
              <a:rPr lang="en-US" dirty="0">
                <a:effectLst/>
                <a:latin typeface="Courier New" panose="02070309020205020404" pitchFamily="49" charset="0"/>
              </a:rPr>
              <a:t>ADD X1, 42  # Add a constant to a register</a:t>
            </a:r>
          </a:p>
          <a:p>
            <a:r>
              <a:rPr lang="en-US" dirty="0">
                <a:effectLst/>
                <a:latin typeface="Courier New" panose="02070309020205020404" pitchFamily="49" charset="0"/>
              </a:rPr>
              <a:t>SUB X3, 42  # Subtract a constant from a register</a:t>
            </a:r>
          </a:p>
          <a:p>
            <a:r>
              <a:rPr lang="en-US" dirty="0">
                <a:effectLst/>
                <a:latin typeface="Courier New" panose="02070309020205020404" pitchFamily="49" charset="0"/>
              </a:rPr>
              <a:t>JP 0x12     # Jump to a label</a:t>
            </a:r>
          </a:p>
          <a:p>
            <a:r>
              <a:rPr lang="en-US" dirty="0">
                <a:effectLst/>
                <a:latin typeface="Courier New" panose="02070309020205020404" pitchFamily="49" charset="0"/>
              </a:rPr>
              <a:t>CMP X3, 42  # Compare a register to a constant and set comparison status</a:t>
            </a:r>
          </a:p>
          <a:p>
            <a:r>
              <a:rPr lang="en-US" dirty="0">
                <a:effectLst/>
                <a:latin typeface="Courier New" panose="02070309020205020404" pitchFamily="49" charset="0"/>
              </a:rPr>
              <a:t>JE 0x12     # Jump to the address if CMP was equal</a:t>
            </a:r>
          </a:p>
          <a:p>
            <a:r>
              <a:rPr lang="en-US" dirty="0">
                <a:effectLst/>
                <a:latin typeface="Courier New" panose="02070309020205020404" pitchFamily="49" charset="0"/>
              </a:rPr>
              <a:t>JG 0x12     # Jump to the </a:t>
            </a:r>
            <a:r>
              <a:rPr lang="en-US" dirty="0">
                <a:latin typeface="Courier New" panose="02070309020205020404" pitchFamily="49" charset="0"/>
              </a:rPr>
              <a:t>address</a:t>
            </a:r>
            <a:r>
              <a:rPr lang="en-US" dirty="0">
                <a:effectLst/>
                <a:latin typeface="Courier New" panose="02070309020205020404" pitchFamily="49" charset="0"/>
              </a:rPr>
              <a:t> if CMP was &gt;</a:t>
            </a:r>
          </a:p>
          <a:p>
            <a:r>
              <a:rPr lang="en-US" dirty="0">
                <a:effectLst/>
                <a:latin typeface="Courier New" panose="02070309020205020404" pitchFamily="49" charset="0"/>
              </a:rPr>
              <a:t>JL 0x12     # Jump to the </a:t>
            </a:r>
            <a:r>
              <a:rPr lang="en-US" dirty="0">
                <a:latin typeface="Courier New" panose="02070309020205020404" pitchFamily="49" charset="0"/>
              </a:rPr>
              <a:t>address</a:t>
            </a:r>
            <a:r>
              <a:rPr lang="en-US" dirty="0">
                <a:effectLst/>
                <a:latin typeface="Courier New" panose="02070309020205020404" pitchFamily="49" charset="0"/>
              </a:rPr>
              <a:t> if CMP was &lt;</a:t>
            </a:r>
          </a:p>
          <a:p>
            <a:r>
              <a:rPr lang="en-US" dirty="0">
                <a:effectLst/>
                <a:latin typeface="Courier New" panose="02070309020205020404" pitchFamily="49" charset="0"/>
              </a:rPr>
              <a:t>PS          # Print data area as character string</a:t>
            </a:r>
          </a:p>
          <a:p>
            <a:r>
              <a:rPr lang="en-US" dirty="0">
                <a:effectLst/>
                <a:latin typeface="Courier New" panose="02070309020205020404" pitchFamily="49" charset="0"/>
              </a:rPr>
              <a:t>DI          # Dump Instruction area in hex 16 per line</a:t>
            </a:r>
          </a:p>
          <a:p>
            <a:r>
              <a:rPr lang="en-US" dirty="0">
                <a:effectLst/>
                <a:latin typeface="Courier New" panose="02070309020205020404" pitchFamily="49" charset="0"/>
              </a:rPr>
              <a:t>DD          # Dump data area in hex 16 per</a:t>
            </a:r>
          </a:p>
          <a:p>
            <a:r>
              <a:rPr lang="en-US" dirty="0">
                <a:effectLst/>
                <a:latin typeface="Courier New" panose="02070309020205020404" pitchFamily="49" charset="0"/>
              </a:rPr>
              <a:t>HALT        # Stop Execution</a:t>
            </a:r>
          </a:p>
        </p:txBody>
      </p:sp>
    </p:spTree>
    <p:extLst>
      <p:ext uri="{BB962C8B-B14F-4D97-AF65-F5344CB8AC3E}">
        <p14:creationId xmlns:p14="http://schemas.microsoft.com/office/powerpoint/2010/main" val="1126975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D340AA-13E6-FFB1-BF29-6AF87748C56A}"/>
              </a:ext>
            </a:extLst>
          </p:cNvPr>
          <p:cNvSpPr>
            <a:spLocks noGrp="1"/>
          </p:cNvSpPr>
          <p:nvPr>
            <p:ph type="title"/>
          </p:nvPr>
        </p:nvSpPr>
        <p:spPr/>
        <p:txBody>
          <a:bodyPr/>
          <a:lstStyle/>
          <a:p>
            <a:r>
              <a:rPr lang="en-US" dirty="0"/>
              <a:t>CDC 8512 – Machine Language</a:t>
            </a:r>
          </a:p>
        </p:txBody>
      </p:sp>
      <p:sp>
        <p:nvSpPr>
          <p:cNvPr id="4" name="Text Placeholder 3">
            <a:extLst>
              <a:ext uri="{FF2B5EF4-FFF2-40B4-BE49-F238E27FC236}">
                <a16:creationId xmlns:a16="http://schemas.microsoft.com/office/drawing/2014/main" id="{14EE5D50-65BB-DFEC-8EF7-9C0106B80F85}"/>
              </a:ext>
            </a:extLst>
          </p:cNvPr>
          <p:cNvSpPr>
            <a:spLocks noGrp="1"/>
          </p:cNvSpPr>
          <p:nvPr>
            <p:ph type="body" idx="1"/>
          </p:nvPr>
        </p:nvSpPr>
        <p:spPr/>
        <p:txBody>
          <a:bodyPr/>
          <a:lstStyle/>
          <a:p>
            <a:r>
              <a:rPr lang="en-US" dirty="0"/>
              <a:t>(a.k.a. the zeros and ones of programming)</a:t>
            </a:r>
          </a:p>
        </p:txBody>
      </p:sp>
    </p:spTree>
    <p:extLst>
      <p:ext uri="{BB962C8B-B14F-4D97-AF65-F5344CB8AC3E}">
        <p14:creationId xmlns:p14="http://schemas.microsoft.com/office/powerpoint/2010/main" val="3771854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9D436-BB82-213A-BFED-2E95DFE301D5}"/>
              </a:ext>
            </a:extLst>
          </p:cNvPr>
          <p:cNvSpPr>
            <a:spLocks noGrp="1"/>
          </p:cNvSpPr>
          <p:nvPr>
            <p:ph type="title"/>
          </p:nvPr>
        </p:nvSpPr>
        <p:spPr/>
        <p:txBody>
          <a:bodyPr/>
          <a:lstStyle/>
          <a:p>
            <a:r>
              <a:rPr lang="en-US" dirty="0"/>
              <a:t>CDC 8512 - Assembly / Machine Code</a:t>
            </a:r>
          </a:p>
        </p:txBody>
      </p:sp>
      <p:sp>
        <p:nvSpPr>
          <p:cNvPr id="5" name="TextBox 4">
            <a:extLst>
              <a:ext uri="{FF2B5EF4-FFF2-40B4-BE49-F238E27FC236}">
                <a16:creationId xmlns:a16="http://schemas.microsoft.com/office/drawing/2014/main" id="{F0DE6578-D5CE-82AD-F654-8D0282F3292C}"/>
              </a:ext>
            </a:extLst>
          </p:cNvPr>
          <p:cNvSpPr txBox="1"/>
          <p:nvPr/>
        </p:nvSpPr>
        <p:spPr>
          <a:xfrm>
            <a:off x="2072640" y="1690687"/>
            <a:ext cx="2900153"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SET X2, 'H'</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ZERO A2</a:t>
            </a:r>
          </a:p>
          <a:p>
            <a:r>
              <a:rPr lang="en-US" sz="3200" b="1" dirty="0">
                <a:latin typeface="Courier New" panose="02070309020205020404" pitchFamily="49" charset="0"/>
                <a:cs typeface="Courier New" panose="02070309020205020404" pitchFamily="49" charset="0"/>
              </a:rPr>
              <a:t>SET X2,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INC A2</a:t>
            </a:r>
          </a:p>
          <a:p>
            <a:r>
              <a:rPr lang="en-US" sz="3200" b="1" dirty="0">
                <a:latin typeface="Courier New" panose="02070309020205020404" pitchFamily="49" charset="0"/>
                <a:cs typeface="Courier New" panose="02070309020205020404" pitchFamily="49" charset="0"/>
              </a:rPr>
              <a:t>PS</a:t>
            </a:r>
          </a:p>
          <a:p>
            <a:r>
              <a:rPr lang="en-US" sz="3200" b="1" dirty="0">
                <a:latin typeface="Courier New" panose="02070309020205020404" pitchFamily="49" charset="0"/>
                <a:cs typeface="Courier New" panose="02070309020205020404" pitchFamily="49" charset="0"/>
              </a:rPr>
              <a:t>HALT</a:t>
            </a:r>
          </a:p>
        </p:txBody>
      </p:sp>
      <p:sp>
        <p:nvSpPr>
          <p:cNvPr id="6" name="TextBox 5">
            <a:extLst>
              <a:ext uri="{FF2B5EF4-FFF2-40B4-BE49-F238E27FC236}">
                <a16:creationId xmlns:a16="http://schemas.microsoft.com/office/drawing/2014/main" id="{F3B08F60-123B-3BFB-52D6-8067374150DC}"/>
              </a:ext>
            </a:extLst>
          </p:cNvPr>
          <p:cNvSpPr txBox="1"/>
          <p:nvPr/>
        </p:nvSpPr>
        <p:spPr>
          <a:xfrm>
            <a:off x="5897880" y="1690688"/>
            <a:ext cx="3640740"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01001000   'H'</a:t>
            </a:r>
          </a:p>
          <a:p>
            <a:r>
              <a:rPr lang="en-US" sz="3200" b="1" dirty="0">
                <a:latin typeface="Courier New" panose="02070309020205020404" pitchFamily="49" charset="0"/>
                <a:cs typeface="Courier New" panose="02070309020205020404" pitchFamily="49" charset="0"/>
              </a:rPr>
              <a:t>01000010</a:t>
            </a:r>
          </a:p>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01101001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01010010</a:t>
            </a:r>
          </a:p>
          <a:p>
            <a:r>
              <a:rPr lang="en-US" sz="3200" b="1" dirty="0">
                <a:latin typeface="Courier New" panose="02070309020205020404" pitchFamily="49" charset="0"/>
                <a:cs typeface="Courier New" panose="02070309020205020404" pitchFamily="49" charset="0"/>
              </a:rPr>
              <a:t>00000001</a:t>
            </a:r>
          </a:p>
          <a:p>
            <a:r>
              <a:rPr lang="en-US" sz="3200" b="1" dirty="0">
                <a:latin typeface="Courier New" panose="02070309020205020404" pitchFamily="49" charset="0"/>
                <a:cs typeface="Courier New" panose="02070309020205020404" pitchFamily="49" charset="0"/>
              </a:rPr>
              <a:t>00000000</a:t>
            </a:r>
          </a:p>
        </p:txBody>
      </p:sp>
      <p:sp>
        <p:nvSpPr>
          <p:cNvPr id="7" name="Rectangle 6">
            <a:extLst>
              <a:ext uri="{FF2B5EF4-FFF2-40B4-BE49-F238E27FC236}">
                <a16:creationId xmlns:a16="http://schemas.microsoft.com/office/drawing/2014/main" id="{73BEF04D-CADA-EB41-86F9-36F841417B42}"/>
              </a:ext>
            </a:extLst>
          </p:cNvPr>
          <p:cNvSpPr/>
          <p:nvPr/>
        </p:nvSpPr>
        <p:spPr>
          <a:xfrm>
            <a:off x="5897880" y="169068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5CF059-CC6F-739C-F645-80430899BCE8}"/>
              </a:ext>
            </a:extLst>
          </p:cNvPr>
          <p:cNvSpPr/>
          <p:nvPr/>
        </p:nvSpPr>
        <p:spPr>
          <a:xfrm>
            <a:off x="5897880" y="321084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89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570157" y="2833238"/>
            <a:ext cx="1912703"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ZERO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919681" y="2131409"/>
            <a:ext cx="1410707" cy="369332"/>
          </a:xfrm>
          <a:prstGeom prst="rect">
            <a:avLst/>
          </a:prstGeom>
          <a:noFill/>
        </p:spPr>
        <p:txBody>
          <a:bodyPr wrap="none" rtlCol="0">
            <a:spAutoFit/>
          </a:bodyPr>
          <a:lstStyle/>
          <a:p>
            <a:pPr algn="ctr"/>
            <a:r>
              <a:rPr lang="en-US" dirty="0"/>
              <a:t>Zero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B8465089-ABB3-AEE8-D04B-35E62B5860C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3E3A676-270E-21C4-5BD1-9934C1501E55}"/>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302215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Set Register to Constant (16-bit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429672" y="2143867"/>
            <a:ext cx="265329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SET X2,'H'</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457845A3-0FB9-6B7F-B807-E901978CAFE0}"/>
              </a:ext>
            </a:extLst>
          </p:cNvPr>
          <p:cNvSpPr/>
          <p:nvPr/>
        </p:nvSpPr>
        <p:spPr>
          <a:xfrm>
            <a:off x="1494750" y="3121442"/>
            <a:ext cx="2249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15FCDB0-E6D0-64FD-4C0C-67EA9A4F5E3D}"/>
              </a:ext>
            </a:extLst>
          </p:cNvPr>
          <p:cNvGrpSpPr/>
          <p:nvPr/>
        </p:nvGrpSpPr>
        <p:grpSpPr>
          <a:xfrm>
            <a:off x="5665082" y="3189512"/>
            <a:ext cx="3478581" cy="369333"/>
            <a:chOff x="1528425" y="1995487"/>
            <a:chExt cx="3478581" cy="369333"/>
          </a:xfrm>
        </p:grpSpPr>
        <p:sp>
          <p:nvSpPr>
            <p:cNvPr id="17" name="Rectangle 16">
              <a:extLst>
                <a:ext uri="{FF2B5EF4-FFF2-40B4-BE49-F238E27FC236}">
                  <a16:creationId xmlns:a16="http://schemas.microsoft.com/office/drawing/2014/main" id="{5E6F539E-231C-3158-E2E5-6FFA9EEB6DEC}"/>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120BAFEA-950C-98A5-ECF2-1847C396ADCF}"/>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0" name="Rectangle 19">
              <a:extLst>
                <a:ext uri="{FF2B5EF4-FFF2-40B4-BE49-F238E27FC236}">
                  <a16:creationId xmlns:a16="http://schemas.microsoft.com/office/drawing/2014/main" id="{8802A24A-7534-B439-05BA-6AB162BEED8E}"/>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1" name="Rectangle 20">
              <a:extLst>
                <a:ext uri="{FF2B5EF4-FFF2-40B4-BE49-F238E27FC236}">
                  <a16:creationId xmlns:a16="http://schemas.microsoft.com/office/drawing/2014/main" id="{35589437-127D-F383-05D0-4AF3E75CD621}"/>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FEFE9ADC-7BB9-9258-AE17-C51601DB4971}"/>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4" name="Rectangle 23">
              <a:extLst>
                <a:ext uri="{FF2B5EF4-FFF2-40B4-BE49-F238E27FC236}">
                  <a16:creationId xmlns:a16="http://schemas.microsoft.com/office/drawing/2014/main" id="{A7B03F70-5854-6090-1236-27BF3536F342}"/>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5" name="Rectangle 24">
              <a:extLst>
                <a:ext uri="{FF2B5EF4-FFF2-40B4-BE49-F238E27FC236}">
                  <a16:creationId xmlns:a16="http://schemas.microsoft.com/office/drawing/2014/main" id="{28499DB0-071F-2B84-B05E-E0338C827539}"/>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FA5E8248-4D78-BCA2-A85F-B1E1372BDF28}"/>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27" name="Left Brace 26">
            <a:extLst>
              <a:ext uri="{FF2B5EF4-FFF2-40B4-BE49-F238E27FC236}">
                <a16:creationId xmlns:a16="http://schemas.microsoft.com/office/drawing/2014/main" id="{C3843E6F-7A3D-EA7A-91CB-43256665D626}"/>
              </a:ext>
            </a:extLst>
          </p:cNvPr>
          <p:cNvSpPr/>
          <p:nvPr/>
        </p:nvSpPr>
        <p:spPr>
          <a:xfrm rot="16200000">
            <a:off x="7227600" y="2256322"/>
            <a:ext cx="369332" cy="346279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BE425A28-5171-09A4-C50E-2A277E0C6E90}"/>
              </a:ext>
            </a:extLst>
          </p:cNvPr>
          <p:cNvSpPr txBox="1"/>
          <p:nvPr/>
        </p:nvSpPr>
        <p:spPr>
          <a:xfrm>
            <a:off x="6071125" y="4298654"/>
            <a:ext cx="2848432" cy="369332"/>
          </a:xfrm>
          <a:prstGeom prst="rect">
            <a:avLst/>
          </a:prstGeom>
          <a:noFill/>
        </p:spPr>
        <p:txBody>
          <a:bodyPr wrap="square" rtlCol="0">
            <a:spAutoFit/>
          </a:bodyPr>
          <a:lstStyle/>
          <a:p>
            <a:pPr algn="ctr"/>
            <a:r>
              <a:rPr lang="en-US" dirty="0"/>
              <a:t>ASCII for 'H'</a:t>
            </a:r>
          </a:p>
        </p:txBody>
      </p:sp>
      <p:sp>
        <p:nvSpPr>
          <p:cNvPr id="29" name="TextBox 28">
            <a:extLst>
              <a:ext uri="{FF2B5EF4-FFF2-40B4-BE49-F238E27FC236}">
                <a16:creationId xmlns:a16="http://schemas.microsoft.com/office/drawing/2014/main" id="{E40C39B4-C91B-31AC-F1D9-E1139A7A3D4E}"/>
              </a:ext>
            </a:extLst>
          </p:cNvPr>
          <p:cNvSpPr txBox="1"/>
          <p:nvPr/>
        </p:nvSpPr>
        <p:spPr>
          <a:xfrm>
            <a:off x="1980018" y="2131409"/>
            <a:ext cx="1290033" cy="369332"/>
          </a:xfrm>
          <a:prstGeom prst="rect">
            <a:avLst/>
          </a:prstGeom>
          <a:noFill/>
        </p:spPr>
        <p:txBody>
          <a:bodyPr wrap="none" rtlCol="0">
            <a:spAutoFit/>
          </a:bodyPr>
          <a:lstStyle/>
          <a:p>
            <a:pPr algn="ctr"/>
            <a:r>
              <a:rPr lang="en-US" dirty="0"/>
              <a:t>Set Register</a:t>
            </a:r>
          </a:p>
        </p:txBody>
      </p:sp>
      <p:sp>
        <p:nvSpPr>
          <p:cNvPr id="30" name="Left Brace 29">
            <a:extLst>
              <a:ext uri="{FF2B5EF4-FFF2-40B4-BE49-F238E27FC236}">
                <a16:creationId xmlns:a16="http://schemas.microsoft.com/office/drawing/2014/main" id="{A49AF57F-2336-E30F-A4C9-E1C42609FB09}"/>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B8E2F76-E567-3E8B-B6E9-B9C648285C69}"/>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24865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561564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INC A2  # Increment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606071" y="2131409"/>
            <a:ext cx="2037930" cy="369332"/>
          </a:xfrm>
          <a:prstGeom prst="rect">
            <a:avLst/>
          </a:prstGeom>
          <a:noFill/>
        </p:spPr>
        <p:txBody>
          <a:bodyPr wrap="none" rtlCol="0">
            <a:spAutoFit/>
          </a:bodyPr>
          <a:lstStyle/>
          <a:p>
            <a:pPr algn="ctr"/>
            <a:r>
              <a:rPr lang="en-US" dirty="0"/>
              <a:t>Decrement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8F488D4B-9974-87C4-14E4-102EE705FF5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DE40B06-2288-B52B-3088-191B7691918A}"/>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2529006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Print  and Halt Instructions</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01118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6" name="TextBox 5">
            <a:extLst>
              <a:ext uri="{FF2B5EF4-FFF2-40B4-BE49-F238E27FC236}">
                <a16:creationId xmlns:a16="http://schemas.microsoft.com/office/drawing/2014/main" id="{6C6FCC78-C045-108B-A231-E73006D936FE}"/>
              </a:ext>
            </a:extLst>
          </p:cNvPr>
          <p:cNvSpPr txBox="1"/>
          <p:nvPr/>
        </p:nvSpPr>
        <p:spPr>
          <a:xfrm>
            <a:off x="6096000" y="1905164"/>
            <a:ext cx="5615640" cy="1569660"/>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PS      # Print Memory</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HALT    # Stop the CPU</a:t>
            </a:r>
          </a:p>
        </p:txBody>
      </p:sp>
      <p:sp>
        <p:nvSpPr>
          <p:cNvPr id="17" name="Rectangle 16">
            <a:extLst>
              <a:ext uri="{FF2B5EF4-FFF2-40B4-BE49-F238E27FC236}">
                <a16:creationId xmlns:a16="http://schemas.microsoft.com/office/drawing/2014/main" id="{0E72114B-E76D-86E5-5173-FE14B89BEB65}"/>
              </a:ext>
            </a:extLst>
          </p:cNvPr>
          <p:cNvSpPr/>
          <p:nvPr/>
        </p:nvSpPr>
        <p:spPr>
          <a:xfrm>
            <a:off x="1494750" y="2953802"/>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92EE2A7-9F1A-CA5E-D0EF-3B773EED0FBA}"/>
              </a:ext>
            </a:extLst>
          </p:cNvPr>
          <p:cNvGrpSpPr/>
          <p:nvPr/>
        </p:nvGrpSpPr>
        <p:grpSpPr>
          <a:xfrm>
            <a:off x="1494750" y="2008041"/>
            <a:ext cx="3478581" cy="369333"/>
            <a:chOff x="1528425" y="1995487"/>
            <a:chExt cx="3478581" cy="369333"/>
          </a:xfrm>
        </p:grpSpPr>
        <p:sp>
          <p:nvSpPr>
            <p:cNvPr id="25" name="Rectangle 24">
              <a:extLst>
                <a:ext uri="{FF2B5EF4-FFF2-40B4-BE49-F238E27FC236}">
                  <a16:creationId xmlns:a16="http://schemas.microsoft.com/office/drawing/2014/main" id="{48858FF5-2DFD-D0C7-A228-7942FCA705DB}"/>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D9A3C256-7726-41DA-9DA1-B7E849180CE3}"/>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7" name="Rectangle 26">
              <a:extLst>
                <a:ext uri="{FF2B5EF4-FFF2-40B4-BE49-F238E27FC236}">
                  <a16:creationId xmlns:a16="http://schemas.microsoft.com/office/drawing/2014/main" id="{54109F61-E001-9CF2-1EB0-ECFFE2202390}"/>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8" name="Rectangle 27">
              <a:extLst>
                <a:ext uri="{FF2B5EF4-FFF2-40B4-BE49-F238E27FC236}">
                  <a16:creationId xmlns:a16="http://schemas.microsoft.com/office/drawing/2014/main" id="{94F2758C-C895-A385-CF93-9F7120A7DFB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9" name="Rectangle 28">
              <a:extLst>
                <a:ext uri="{FF2B5EF4-FFF2-40B4-BE49-F238E27FC236}">
                  <a16:creationId xmlns:a16="http://schemas.microsoft.com/office/drawing/2014/main" id="{2A3A8885-84BA-7F8B-9B2B-B525F49FB4A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0" name="Rectangle 29">
              <a:extLst>
                <a:ext uri="{FF2B5EF4-FFF2-40B4-BE49-F238E27FC236}">
                  <a16:creationId xmlns:a16="http://schemas.microsoft.com/office/drawing/2014/main" id="{051E9694-BC55-E433-D630-8E9DB9625A54}"/>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1" name="Rectangle 30">
              <a:extLst>
                <a:ext uri="{FF2B5EF4-FFF2-40B4-BE49-F238E27FC236}">
                  <a16:creationId xmlns:a16="http://schemas.microsoft.com/office/drawing/2014/main" id="{444A616A-A480-CE2F-467F-6D81950D9768}"/>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2" name="Rectangle 31">
              <a:extLst>
                <a:ext uri="{FF2B5EF4-FFF2-40B4-BE49-F238E27FC236}">
                  <a16:creationId xmlns:a16="http://schemas.microsoft.com/office/drawing/2014/main" id="{85B6A2E7-4314-DD4C-E237-47B7C873BD7A}"/>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33" name="Rectangle 32">
            <a:extLst>
              <a:ext uri="{FF2B5EF4-FFF2-40B4-BE49-F238E27FC236}">
                <a16:creationId xmlns:a16="http://schemas.microsoft.com/office/drawing/2014/main" id="{D1E3B197-ABF2-5F0B-72EF-F9FFE5AB61C8}"/>
              </a:ext>
            </a:extLst>
          </p:cNvPr>
          <p:cNvSpPr/>
          <p:nvPr/>
        </p:nvSpPr>
        <p:spPr>
          <a:xfrm>
            <a:off x="1461075" y="1950660"/>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882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Two Register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6109365"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MV A1,X3 ; Copy A1 to X3</a:t>
            </a:r>
          </a:p>
        </p:txBody>
      </p:sp>
      <p:sp>
        <p:nvSpPr>
          <p:cNvPr id="7" name="Rectangle 6">
            <a:extLst>
              <a:ext uri="{FF2B5EF4-FFF2-40B4-BE49-F238E27FC236}">
                <a16:creationId xmlns:a16="http://schemas.microsoft.com/office/drawing/2014/main" id="{8357BF21-8984-7729-7B45-FD078B17392E}"/>
              </a:ext>
            </a:extLst>
          </p:cNvPr>
          <p:cNvSpPr/>
          <p:nvPr/>
        </p:nvSpPr>
        <p:spPr>
          <a:xfrm>
            <a:off x="2372279" y="3121442"/>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774DCD8F-8B6D-9407-77A0-DCDAA676BAEF}"/>
              </a:ext>
            </a:extLst>
          </p:cNvPr>
          <p:cNvSpPr/>
          <p:nvPr/>
        </p:nvSpPr>
        <p:spPr>
          <a:xfrm rot="16200000">
            <a:off x="3086551" y="3532809"/>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79E145A-3601-8CBA-5F9D-69F74605B6E9}"/>
              </a:ext>
            </a:extLst>
          </p:cNvPr>
          <p:cNvSpPr txBox="1"/>
          <p:nvPr/>
        </p:nvSpPr>
        <p:spPr>
          <a:xfrm>
            <a:off x="2789032" y="4328279"/>
            <a:ext cx="957313" cy="646331"/>
          </a:xfrm>
          <a:prstGeom prst="rect">
            <a:avLst/>
          </a:prstGeom>
          <a:noFill/>
        </p:spPr>
        <p:txBody>
          <a:bodyPr wrap="none" rtlCol="0">
            <a:spAutoFit/>
          </a:bodyPr>
          <a:lstStyle/>
          <a:p>
            <a:r>
              <a:rPr lang="en-US" dirty="0"/>
              <a:t>Register</a:t>
            </a:r>
          </a:p>
          <a:p>
            <a:r>
              <a:rPr lang="en-US" dirty="0"/>
              <a:t>Number</a:t>
            </a:r>
          </a:p>
        </p:txBody>
      </p:sp>
      <p:sp>
        <p:nvSpPr>
          <p:cNvPr id="19" name="TextBox 18">
            <a:extLst>
              <a:ext uri="{FF2B5EF4-FFF2-40B4-BE49-F238E27FC236}">
                <a16:creationId xmlns:a16="http://schemas.microsoft.com/office/drawing/2014/main" id="{60AEE718-D411-D342-5493-9599815BB5A2}"/>
              </a:ext>
            </a:extLst>
          </p:cNvPr>
          <p:cNvSpPr txBox="1"/>
          <p:nvPr/>
        </p:nvSpPr>
        <p:spPr>
          <a:xfrm>
            <a:off x="1194962" y="4314832"/>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21" name="Straight Arrow Connector 20">
            <a:extLst>
              <a:ext uri="{FF2B5EF4-FFF2-40B4-BE49-F238E27FC236}">
                <a16:creationId xmlns:a16="http://schemas.microsoft.com/office/drawing/2014/main" id="{C511C4A7-0BB9-E7E6-DE21-8A8CA506AB59}"/>
              </a:ext>
            </a:extLst>
          </p:cNvPr>
          <p:cNvCxnSpPr>
            <a:stCxn id="19" idx="0"/>
            <a:endCxn id="8" idx="2"/>
          </p:cNvCxnSpPr>
          <p:nvPr/>
        </p:nvCxnSpPr>
        <p:spPr>
          <a:xfrm flipV="1">
            <a:off x="1905221" y="3548156"/>
            <a:ext cx="710259" cy="766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1641CB4D-A73B-4737-2B33-77A098B363DA}"/>
              </a:ext>
            </a:extLst>
          </p:cNvPr>
          <p:cNvSpPr/>
          <p:nvPr/>
        </p:nvSpPr>
        <p:spPr>
          <a:xfrm rot="5400000">
            <a:off x="2888268" y="2208244"/>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78F34071-755B-6B11-CDAF-87D08E2BE375}"/>
              </a:ext>
            </a:extLst>
          </p:cNvPr>
          <p:cNvSpPr txBox="1"/>
          <p:nvPr/>
        </p:nvSpPr>
        <p:spPr>
          <a:xfrm>
            <a:off x="2460017" y="1914044"/>
            <a:ext cx="1263616" cy="646331"/>
          </a:xfrm>
          <a:prstGeom prst="rect">
            <a:avLst/>
          </a:prstGeom>
          <a:noFill/>
        </p:spPr>
        <p:txBody>
          <a:bodyPr wrap="none" rtlCol="0">
            <a:spAutoFit/>
          </a:bodyPr>
          <a:lstStyle/>
          <a:p>
            <a:pPr algn="ctr"/>
            <a:r>
              <a:rPr lang="en-US" dirty="0"/>
              <a:t>Destination</a:t>
            </a:r>
          </a:p>
          <a:p>
            <a:pPr algn="ctr"/>
            <a:r>
              <a:rPr lang="en-US" dirty="0"/>
              <a:t>Register</a:t>
            </a:r>
          </a:p>
        </p:txBody>
      </p:sp>
      <p:sp>
        <p:nvSpPr>
          <p:cNvPr id="40" name="TextBox 39">
            <a:extLst>
              <a:ext uri="{FF2B5EF4-FFF2-40B4-BE49-F238E27FC236}">
                <a16:creationId xmlns:a16="http://schemas.microsoft.com/office/drawing/2014/main" id="{77F1E588-6674-972E-B495-523EB7381141}"/>
              </a:ext>
            </a:extLst>
          </p:cNvPr>
          <p:cNvSpPr txBox="1"/>
          <p:nvPr/>
        </p:nvSpPr>
        <p:spPr>
          <a:xfrm>
            <a:off x="3890421" y="1908616"/>
            <a:ext cx="940194" cy="646331"/>
          </a:xfrm>
          <a:prstGeom prst="rect">
            <a:avLst/>
          </a:prstGeom>
          <a:noFill/>
        </p:spPr>
        <p:txBody>
          <a:bodyPr wrap="none" rtlCol="0">
            <a:spAutoFit/>
          </a:bodyPr>
          <a:lstStyle/>
          <a:p>
            <a:pPr algn="ctr"/>
            <a:r>
              <a:rPr lang="en-US" dirty="0"/>
              <a:t>Source</a:t>
            </a:r>
          </a:p>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1777143" y="2369708"/>
            <a:ext cx="362272" cy="92705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496347" y="1914044"/>
            <a:ext cx="940193" cy="646331"/>
          </a:xfrm>
          <a:prstGeom prst="rect">
            <a:avLst/>
          </a:prstGeom>
          <a:noFill/>
        </p:spPr>
        <p:txBody>
          <a:bodyPr wrap="none" rtlCol="0">
            <a:spAutoFit/>
          </a:bodyPr>
          <a:lstStyle/>
          <a:p>
            <a:pPr algn="ctr"/>
            <a:r>
              <a:rPr lang="en-US" dirty="0"/>
              <a:t>Register</a:t>
            </a:r>
          </a:p>
          <a:p>
            <a:pPr algn="ctr"/>
            <a:r>
              <a:rPr lang="en-US" dirty="0"/>
              <a:t>Copy</a:t>
            </a:r>
          </a:p>
        </p:txBody>
      </p:sp>
      <p:sp>
        <p:nvSpPr>
          <p:cNvPr id="6" name="Rectangle 5">
            <a:extLst>
              <a:ext uri="{FF2B5EF4-FFF2-40B4-BE49-F238E27FC236}">
                <a16:creationId xmlns:a16="http://schemas.microsoft.com/office/drawing/2014/main" id="{38475088-3631-E1AE-A247-C29DEBC6CCA7}"/>
              </a:ext>
            </a:extLst>
          </p:cNvPr>
          <p:cNvSpPr/>
          <p:nvPr/>
        </p:nvSpPr>
        <p:spPr>
          <a:xfrm>
            <a:off x="1487951" y="3125754"/>
            <a:ext cx="892045"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764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ECAE-D2D3-3A80-123E-D88A3F7C302B}"/>
              </a:ext>
            </a:extLst>
          </p:cNvPr>
          <p:cNvSpPr>
            <a:spLocks noGrp="1"/>
          </p:cNvSpPr>
          <p:nvPr>
            <p:ph type="title"/>
          </p:nvPr>
        </p:nvSpPr>
        <p:spPr>
          <a:xfrm>
            <a:off x="350520" y="1615440"/>
            <a:ext cx="2558169" cy="3337560"/>
          </a:xfrm>
        </p:spPr>
        <p:txBody>
          <a:bodyPr>
            <a:normAutofit/>
          </a:bodyPr>
          <a:lstStyle/>
          <a:p>
            <a:r>
              <a:rPr lang="en-US" dirty="0"/>
              <a:t>CDC8512 Emulator</a:t>
            </a:r>
            <a:br>
              <a:rPr lang="en-US" dirty="0"/>
            </a:br>
            <a:r>
              <a:rPr lang="en-US" dirty="0"/>
              <a:t>in</a:t>
            </a:r>
            <a:br>
              <a:rPr lang="en-US" dirty="0"/>
            </a:br>
            <a:r>
              <a:rPr lang="en-US" dirty="0"/>
              <a:t>JavaScript</a:t>
            </a:r>
          </a:p>
        </p:txBody>
      </p:sp>
      <p:sp>
        <p:nvSpPr>
          <p:cNvPr id="3" name="TextBox 2">
            <a:extLst>
              <a:ext uri="{FF2B5EF4-FFF2-40B4-BE49-F238E27FC236}">
                <a16:creationId xmlns:a16="http://schemas.microsoft.com/office/drawing/2014/main" id="{C276016F-1C3F-754B-C3A3-B79306EE0F80}"/>
              </a:ext>
            </a:extLst>
          </p:cNvPr>
          <p:cNvSpPr txBox="1"/>
          <p:nvPr/>
        </p:nvSpPr>
        <p:spPr>
          <a:xfrm>
            <a:off x="1629604" y="612844"/>
            <a:ext cx="10341293"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 5-bit patterns (bits 7-3)</a:t>
            </a:r>
          </a:p>
          <a:p>
            <a:r>
              <a:rPr lang="en-US" sz="2000" b="1" dirty="0">
                <a:latin typeface="Courier New" panose="02070309020205020404" pitchFamily="49" charset="0"/>
                <a:cs typeface="Courier New" panose="02070309020205020404" pitchFamily="49" charset="0"/>
              </a:rPr>
              <a:t>        else if ((instruction &gt;&gt; 3) === 0x08) { // 01000xxx - ZERO</a:t>
            </a:r>
          </a:p>
          <a:p>
            <a:r>
              <a:rPr lang="en-US" sz="2000" b="1" dirty="0">
                <a:latin typeface="Courier New" panose="02070309020205020404" pitchFamily="49" charset="0"/>
                <a:cs typeface="Courier New" panose="02070309020205020404" pitchFamily="49" charset="0"/>
              </a:rPr>
              <a:t>            const register = instruction &amp; 0x07;</a:t>
            </a:r>
          </a:p>
          <a:p>
            <a:r>
              <a:rPr lang="en-US" sz="2000" b="1" dirty="0">
                <a:latin typeface="Courier New" panose="02070309020205020404" pitchFamily="49" charset="0"/>
                <a:cs typeface="Courier New" panose="02070309020205020404" pitchFamily="49" charset="0"/>
              </a:rPr>
              <a:t>            const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this.getRegisterName</a:t>
            </a:r>
            <a:r>
              <a:rPr lang="en-US" sz="2000" b="1" dirty="0">
                <a:latin typeface="Courier New" panose="02070309020205020404" pitchFamily="49" charset="0"/>
                <a:cs typeface="Courier New" panose="02070309020205020404" pitchFamily="49" charset="0"/>
              </a:rPr>
              <a:t>(register);</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0;</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 CDC 6500 load/store architecture: </a:t>
            </a:r>
          </a:p>
          <a:p>
            <a:r>
              <a:rPr lang="en-US" sz="2000" b="1" dirty="0">
                <a:latin typeface="Courier New" panose="02070309020205020404" pitchFamily="49" charset="0"/>
                <a:cs typeface="Courier New" panose="02070309020205020404" pitchFamily="49" charset="0"/>
              </a:rPr>
              <a:t>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'a0') {</a:t>
            </a:r>
          </a:p>
          <a:p>
            <a:r>
              <a:rPr lang="en-US" sz="2000" b="1" dirty="0">
                <a:latin typeface="Courier New" panose="02070309020205020404" pitchFamily="49" charset="0"/>
                <a:cs typeface="Courier New" panose="02070309020205020404" pitchFamily="49" charset="0"/>
              </a:rPr>
              <a:t>                this.cpu.x0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[this.cpu.a0];</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'a1') {</a:t>
            </a:r>
          </a:p>
          <a:p>
            <a:r>
              <a:rPr lang="en-US" sz="2000" b="1" dirty="0">
                <a:latin typeface="Courier New" panose="02070309020205020404" pitchFamily="49" charset="0"/>
                <a:cs typeface="Courier New" panose="02070309020205020404" pitchFamily="49" charset="0"/>
              </a:rPr>
              <a:t>                this.cpu.x1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[this.cpu.a1];</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'a2')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[this.cpu.a2] = this.cpu.x2;</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'a3')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[this.cpu.a3] = this.cpu.x3;</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77516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Emulators for Fun</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384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Why we invented our own super simple processor to learn.</a:t>
            </a:r>
          </a:p>
        </p:txBody>
      </p:sp>
    </p:spTree>
    <p:extLst>
      <p:ext uri="{BB962C8B-B14F-4D97-AF65-F5344CB8AC3E}">
        <p14:creationId xmlns:p14="http://schemas.microsoft.com/office/powerpoint/2010/main" val="412732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p:txBody>
          <a:bodyPr>
            <a:normAutofit fontScale="92500" lnSpcReduction="10000"/>
          </a:bodyPr>
          <a:lstStyle/>
          <a:p>
            <a:r>
              <a:rPr lang="en-US" dirty="0"/>
              <a:t>MOS 6502 - Apple II – 1977 - 1993</a:t>
            </a:r>
          </a:p>
          <a:p>
            <a:r>
              <a:rPr lang="en-US" dirty="0"/>
              <a:t>Motorola MC68000 – Macintosh 1984-1994</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7BD8D-0418-B10C-5D4D-CF7789535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745BA-28CF-1D6C-B918-291F9C680DD0}"/>
              </a:ext>
            </a:extLst>
          </p:cNvPr>
          <p:cNvSpPr>
            <a:spLocks noGrp="1"/>
          </p:cNvSpPr>
          <p:nvPr>
            <p:ph type="title"/>
          </p:nvPr>
        </p:nvSpPr>
        <p:spPr>
          <a:xfrm>
            <a:off x="831850" y="1709739"/>
            <a:ext cx="10515600" cy="2526982"/>
          </a:xfrm>
        </p:spPr>
        <p:txBody>
          <a:bodyPr>
            <a:normAutofit fontScale="90000"/>
          </a:bodyPr>
          <a:lstStyle/>
          <a:p>
            <a:r>
              <a:rPr lang="en-US" dirty="0"/>
              <a:t>Reading:</a:t>
            </a:r>
            <a:br>
              <a:rPr lang="en-US" dirty="0"/>
            </a:br>
            <a:r>
              <a:rPr lang="en-US" dirty="0"/>
              <a:t>Post-</a:t>
            </a:r>
            <a:r>
              <a:rPr lang="en-US" dirty="0" err="1"/>
              <a:t>Risc</a:t>
            </a:r>
            <a:br>
              <a:rPr lang="en-US" dirty="0"/>
            </a:br>
            <a:r>
              <a:rPr lang="en-US" dirty="0"/>
              <a:t>Architecture</a:t>
            </a:r>
          </a:p>
        </p:txBody>
      </p:sp>
      <p:sp>
        <p:nvSpPr>
          <p:cNvPr id="3" name="Text Placeholder 2">
            <a:extLst>
              <a:ext uri="{FF2B5EF4-FFF2-40B4-BE49-F238E27FC236}">
                <a16:creationId xmlns:a16="http://schemas.microsoft.com/office/drawing/2014/main" id="{ADBBC03D-DDE4-4E7A-297D-FBB8EB97A80F}"/>
              </a:ext>
            </a:extLst>
          </p:cNvPr>
          <p:cNvSpPr>
            <a:spLocks noGrp="1"/>
          </p:cNvSpPr>
          <p:nvPr>
            <p:ph type="body" idx="1"/>
          </p:nvPr>
        </p:nvSpPr>
        <p:spPr>
          <a:xfrm>
            <a:off x="831850" y="4236721"/>
            <a:ext cx="10515600" cy="1852929"/>
          </a:xfrm>
        </p:spPr>
        <p:txBody>
          <a:bodyPr>
            <a:normAutofit/>
          </a:bodyPr>
          <a:lstStyle/>
          <a:p>
            <a:r>
              <a:rPr lang="en-US" dirty="0"/>
              <a:t>https://</a:t>
            </a:r>
            <a:r>
              <a:rPr lang="en-US" dirty="0" err="1"/>
              <a:t>cse.msu.edu</a:t>
            </a:r>
            <a:r>
              <a:rPr lang="en-US" dirty="0"/>
              <a:t>/~</a:t>
            </a:r>
            <a:r>
              <a:rPr lang="en-US" dirty="0" err="1"/>
              <a:t>enbody</a:t>
            </a:r>
            <a:r>
              <a:rPr lang="en-US" dirty="0"/>
              <a:t>/</a:t>
            </a:r>
            <a:r>
              <a:rPr lang="en-US" dirty="0" err="1"/>
              <a:t>postrisc</a:t>
            </a:r>
            <a:r>
              <a:rPr lang="en-US" dirty="0"/>
              <a:t>/postrisc2.htm</a:t>
            </a:r>
          </a:p>
          <a:p>
            <a:endParaRPr lang="en-US" dirty="0"/>
          </a:p>
        </p:txBody>
      </p:sp>
      <p:pic>
        <p:nvPicPr>
          <p:cNvPr id="5" name="Picture 4" descr="A picture of the Post RiSC aitecture withthe following components from top top bottom: memory, pre-decode, fetch flow, decode / nranch, instruction dispatch and reorder buffer, Execution units, load/store unit, branch unit, cashr memory completed instruction buffer and retire unit.  The exat informaion in this slide is less important than the understand that over time, the internal architecture of CPUs has gotten more complex in the quest for more and more speed.">
            <a:extLst>
              <a:ext uri="{FF2B5EF4-FFF2-40B4-BE49-F238E27FC236}">
                <a16:creationId xmlns:a16="http://schemas.microsoft.com/office/drawing/2014/main" id="{3E9E5B98-D30C-F292-69EE-DF04005CD912}"/>
              </a:ext>
            </a:extLst>
          </p:cNvPr>
          <p:cNvPicPr>
            <a:picLocks noChangeAspect="1"/>
          </p:cNvPicPr>
          <p:nvPr/>
        </p:nvPicPr>
        <p:blipFill>
          <a:blip r:embed="rId2"/>
          <a:stretch>
            <a:fillRect/>
          </a:stretch>
        </p:blipFill>
        <p:spPr>
          <a:xfrm>
            <a:off x="8011271" y="768350"/>
            <a:ext cx="3661997" cy="5029835"/>
          </a:xfrm>
          <a:prstGeom prst="rect">
            <a:avLst/>
          </a:prstGeom>
        </p:spPr>
      </p:pic>
    </p:spTree>
    <p:extLst>
      <p:ext uri="{BB962C8B-B14F-4D97-AF65-F5344CB8AC3E}">
        <p14:creationId xmlns:p14="http://schemas.microsoft.com/office/powerpoint/2010/main" val="2596238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4BB23-9F69-64A2-93F8-24F4E4F31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52E59-A25F-1938-A076-1DFCAC1F4A40}"/>
              </a:ext>
            </a:extLst>
          </p:cNvPr>
          <p:cNvSpPr>
            <a:spLocks noGrp="1"/>
          </p:cNvSpPr>
          <p:nvPr>
            <p:ph type="title"/>
          </p:nvPr>
        </p:nvSpPr>
        <p:spPr>
          <a:xfrm>
            <a:off x="831850" y="1709739"/>
            <a:ext cx="10515600" cy="2526982"/>
          </a:xfrm>
        </p:spPr>
        <p:txBody>
          <a:bodyPr/>
          <a:lstStyle/>
          <a:p>
            <a:r>
              <a:rPr lang="en-US" dirty="0"/>
              <a:t>Reading:</a:t>
            </a:r>
            <a:br>
              <a:rPr lang="en-US" dirty="0"/>
            </a:br>
            <a:r>
              <a:rPr lang="en-US" dirty="0"/>
              <a:t>Intel 4004</a:t>
            </a:r>
          </a:p>
        </p:txBody>
      </p:sp>
      <p:sp>
        <p:nvSpPr>
          <p:cNvPr id="3" name="Text Placeholder 2">
            <a:extLst>
              <a:ext uri="{FF2B5EF4-FFF2-40B4-BE49-F238E27FC236}">
                <a16:creationId xmlns:a16="http://schemas.microsoft.com/office/drawing/2014/main" id="{82C0C10C-25B5-CC65-2821-C682BCAE0735}"/>
              </a:ext>
            </a:extLst>
          </p:cNvPr>
          <p:cNvSpPr>
            <a:spLocks noGrp="1"/>
          </p:cNvSpPr>
          <p:nvPr>
            <p:ph type="body" idx="1"/>
          </p:nvPr>
        </p:nvSpPr>
        <p:spPr>
          <a:xfrm>
            <a:off x="831850" y="4236721"/>
            <a:ext cx="10515600" cy="1852929"/>
          </a:xfrm>
        </p:spPr>
        <p:txBody>
          <a:bodyPr>
            <a:normAutofit/>
          </a:bodyPr>
          <a:lstStyle/>
          <a:p>
            <a:r>
              <a:rPr lang="en-US" dirty="0"/>
              <a:t>https://www.4004.com/</a:t>
            </a:r>
          </a:p>
          <a:p>
            <a:r>
              <a:rPr lang="en-US" dirty="0"/>
              <a:t>http://e4004.szyc.org/</a:t>
            </a:r>
          </a:p>
          <a:p>
            <a:r>
              <a:rPr lang="en-US" dirty="0"/>
              <a:t>http://e4004.szyc.org/</a:t>
            </a:r>
            <a:r>
              <a:rPr lang="en-US" dirty="0" err="1"/>
              <a:t>iset.html</a:t>
            </a:r>
            <a:endParaRPr lang="en-US" dirty="0"/>
          </a:p>
          <a:p>
            <a:r>
              <a:rPr lang="en-US" dirty="0"/>
              <a:t>http://e4004.szyc.org/emu/</a:t>
            </a:r>
          </a:p>
          <a:p>
            <a:endParaRPr lang="en-US" dirty="0"/>
          </a:p>
        </p:txBody>
      </p:sp>
      <p:pic>
        <p:nvPicPr>
          <p:cNvPr id="4" name="Picture 3" descr="A picture of the layout of the Intel 4004 taken with a microscope showing gates and wires.">
            <a:extLst>
              <a:ext uri="{FF2B5EF4-FFF2-40B4-BE49-F238E27FC236}">
                <a16:creationId xmlns:a16="http://schemas.microsoft.com/office/drawing/2014/main" id="{7BD79B1D-F3F0-F135-ADEC-164EF9F97982}"/>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052066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the list of machine code instructions for the Intel 4004 taken from http://e4004.szyc.org/iset.html">
            <a:hlinkClick r:id="rId2"/>
            <a:extLst>
              <a:ext uri="{FF2B5EF4-FFF2-40B4-BE49-F238E27FC236}">
                <a16:creationId xmlns:a16="http://schemas.microsoft.com/office/drawing/2014/main" id="{320B8741-3A48-0C13-2B7B-9362519441A2}"/>
              </a:ext>
            </a:extLst>
          </p:cNvPr>
          <p:cNvPicPr>
            <a:picLocks noChangeAspect="1"/>
          </p:cNvPicPr>
          <p:nvPr/>
        </p:nvPicPr>
        <p:blipFill>
          <a:blip r:embed="rId3"/>
          <a:srcRect l="15643" t="19125" r="17420" b="5101"/>
          <a:stretch/>
        </p:blipFill>
        <p:spPr>
          <a:xfrm>
            <a:off x="2091526" y="240547"/>
            <a:ext cx="7643188" cy="5505994"/>
          </a:xfrm>
          <a:prstGeom prst="rect">
            <a:avLst/>
          </a:prstGeom>
        </p:spPr>
      </p:pic>
      <p:sp>
        <p:nvSpPr>
          <p:cNvPr id="8" name="Title 7">
            <a:extLst>
              <a:ext uri="{FF2B5EF4-FFF2-40B4-BE49-F238E27FC236}">
                <a16:creationId xmlns:a16="http://schemas.microsoft.com/office/drawing/2014/main" id="{BF556642-E33A-8A26-70CD-389F2F8AC93C}"/>
              </a:ext>
            </a:extLst>
          </p:cNvPr>
          <p:cNvSpPr>
            <a:spLocks noGrp="1"/>
          </p:cNvSpPr>
          <p:nvPr>
            <p:ph type="title"/>
          </p:nvPr>
        </p:nvSpPr>
        <p:spPr>
          <a:xfrm>
            <a:off x="655320" y="5891349"/>
            <a:ext cx="10515600" cy="726104"/>
          </a:xfrm>
        </p:spPr>
        <p:txBody>
          <a:bodyPr>
            <a:normAutofit/>
          </a:bodyPr>
          <a:lstStyle/>
          <a:p>
            <a:r>
              <a:rPr lang="en-US" sz="3200" dirty="0"/>
              <a:t>http://e4004.szyc.org/</a:t>
            </a:r>
            <a:r>
              <a:rPr lang="en-US" sz="3200" dirty="0" err="1"/>
              <a:t>iset.html</a:t>
            </a:r>
            <a:endParaRPr lang="en-US" sz="3200" dirty="0"/>
          </a:p>
        </p:txBody>
      </p:sp>
    </p:spTree>
    <p:extLst>
      <p:ext uri="{BB962C8B-B14F-4D97-AF65-F5344CB8AC3E}">
        <p14:creationId xmlns:p14="http://schemas.microsoft.com/office/powerpoint/2010/main" val="3118252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an Intel 4004 emulator at http://e4004.szyc.org/emu/">
            <a:hlinkClick r:id="rId2"/>
            <a:extLst>
              <a:ext uri="{FF2B5EF4-FFF2-40B4-BE49-F238E27FC236}">
                <a16:creationId xmlns:a16="http://schemas.microsoft.com/office/drawing/2014/main" id="{C38DE1E9-1AF6-0D18-9393-D08D75510AF3}"/>
              </a:ext>
            </a:extLst>
          </p:cNvPr>
          <p:cNvPicPr>
            <a:picLocks noChangeAspect="1"/>
          </p:cNvPicPr>
          <p:nvPr/>
        </p:nvPicPr>
        <p:blipFill>
          <a:blip r:embed="rId3"/>
          <a:srcRect l="13209" t="15618" r="14986" b="5013"/>
          <a:stretch/>
        </p:blipFill>
        <p:spPr>
          <a:xfrm>
            <a:off x="4445875" y="1481957"/>
            <a:ext cx="6432331" cy="4524437"/>
          </a:xfrm>
          <a:prstGeom prst="rect">
            <a:avLst/>
          </a:prstGeom>
        </p:spPr>
      </p:pic>
      <p:sp>
        <p:nvSpPr>
          <p:cNvPr id="8" name="Title 7">
            <a:extLst>
              <a:ext uri="{FF2B5EF4-FFF2-40B4-BE49-F238E27FC236}">
                <a16:creationId xmlns:a16="http://schemas.microsoft.com/office/drawing/2014/main" id="{563B7CDB-D3CD-4CB3-E394-BB74025EC26C}"/>
              </a:ext>
            </a:extLst>
          </p:cNvPr>
          <p:cNvSpPr>
            <a:spLocks noGrp="1"/>
          </p:cNvSpPr>
          <p:nvPr>
            <p:ph type="title"/>
          </p:nvPr>
        </p:nvSpPr>
        <p:spPr/>
        <p:txBody>
          <a:bodyPr/>
          <a:lstStyle/>
          <a:p>
            <a:r>
              <a:rPr lang="en-US" dirty="0"/>
              <a:t>http://e4004.szyc.org/emu/</a:t>
            </a:r>
          </a:p>
        </p:txBody>
      </p:sp>
    </p:spTree>
    <p:extLst>
      <p:ext uri="{BB962C8B-B14F-4D97-AF65-F5344CB8AC3E}">
        <p14:creationId xmlns:p14="http://schemas.microsoft.com/office/powerpoint/2010/main" val="1963469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650277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670246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3029292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CDC8512 architecture, instruction set, assembly and machine languages</a:t>
            </a:r>
          </a:p>
          <a:p>
            <a:r>
              <a:rPr lang="en-US" dirty="0"/>
              <a:t>Explored an increasing use of in-browser emulators for games and other applications</a:t>
            </a:r>
          </a:p>
          <a:p>
            <a:r>
              <a:rPr lang="en-US" dirty="0"/>
              <a:t>Looked at CPU Evolution over time</a:t>
            </a:r>
          </a:p>
          <a:p>
            <a:r>
              <a:rPr lang="en-US" dirty="0"/>
              <a:t>Looked back at the Intel 4004</a:t>
            </a:r>
          </a:p>
          <a:p>
            <a:r>
              <a:rPr lang="en-US" dirty="0"/>
              <a:t>Looked forward at </a:t>
            </a:r>
            <a:r>
              <a:rPr lang="en-US"/>
              <a:t>Web Assembly (WASM)</a:t>
            </a:r>
            <a:endParaRPr lang="en-US" dirty="0"/>
          </a:p>
        </p:txBody>
      </p:sp>
    </p:spTree>
    <p:extLst>
      <p:ext uri="{BB962C8B-B14F-4D97-AF65-F5344CB8AC3E}">
        <p14:creationId xmlns:p14="http://schemas.microsoft.com/office/powerpoint/2010/main" val="26972385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dirty="0"/>
              <a:t>When a CPU is we are given the bit patterns of the machine code for each of its instructions</a:t>
            </a:r>
          </a:p>
          <a:p>
            <a:r>
              <a:rPr lang="en-US" dirty="0"/>
              <a:t>There 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97577-4673-1CE0-DA2D-B06B81D346FA}"/>
              </a:ext>
            </a:extLst>
          </p:cNvPr>
          <p:cNvSpPr>
            <a:spLocks noGrp="1"/>
          </p:cNvSpPr>
          <p:nvPr>
            <p:ph type="title"/>
          </p:nvPr>
        </p:nvSpPr>
        <p:spPr/>
        <p:txBody>
          <a:bodyPr/>
          <a:lstStyle/>
          <a:p>
            <a:r>
              <a:rPr lang="en-US" dirty="0"/>
              <a:t>Real CPUs</a:t>
            </a:r>
          </a:p>
        </p:txBody>
      </p:sp>
      <p:sp>
        <p:nvSpPr>
          <p:cNvPr id="3" name="Text Placeholder 2">
            <a:extLst>
              <a:ext uri="{FF2B5EF4-FFF2-40B4-BE49-F238E27FC236}">
                <a16:creationId xmlns:a16="http://schemas.microsoft.com/office/drawing/2014/main" id="{EE27C4F1-1404-093A-4E91-1479513ED4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27821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14DD4-7186-6BC6-90FA-5E57912F6BBB}"/>
              </a:ext>
            </a:extLst>
          </p:cNvPr>
          <p:cNvSpPr>
            <a:spLocks noGrp="1"/>
          </p:cNvSpPr>
          <p:nvPr>
            <p:ph type="title"/>
          </p:nvPr>
        </p:nvSpPr>
        <p:spPr/>
        <p:txBody>
          <a:bodyPr/>
          <a:lstStyle/>
          <a:p>
            <a:r>
              <a:rPr lang="en-US" dirty="0"/>
              <a:t>Modern Processor Families</a:t>
            </a:r>
          </a:p>
        </p:txBody>
      </p:sp>
      <p:sp>
        <p:nvSpPr>
          <p:cNvPr id="5" name="Content Placeholder 4">
            <a:extLst>
              <a:ext uri="{FF2B5EF4-FFF2-40B4-BE49-F238E27FC236}">
                <a16:creationId xmlns:a16="http://schemas.microsoft.com/office/drawing/2014/main" id="{998F8DF6-7522-D8ED-FCD0-73031DD2B0D4}"/>
              </a:ext>
            </a:extLst>
          </p:cNvPr>
          <p:cNvSpPr>
            <a:spLocks noGrp="1"/>
          </p:cNvSpPr>
          <p:nvPr>
            <p:ph idx="1"/>
          </p:nvPr>
        </p:nvSpPr>
        <p:spPr/>
        <p:txBody>
          <a:bodyPr/>
          <a:lstStyle/>
          <a:p>
            <a:r>
              <a:rPr lang="en-US" dirty="0"/>
              <a:t>Intel X86 – Introduced in 1978</a:t>
            </a:r>
          </a:p>
          <a:p>
            <a:pPr lvl="1"/>
            <a:r>
              <a:rPr lang="en-US" dirty="0"/>
              <a:t>Focused on Desktop computers</a:t>
            </a:r>
          </a:p>
          <a:p>
            <a:pPr lvl="1"/>
            <a:r>
              <a:rPr lang="en-US" dirty="0"/>
              <a:t>Includes AMD</a:t>
            </a:r>
          </a:p>
          <a:p>
            <a:r>
              <a:rPr lang="en-US" dirty="0"/>
              <a:t>ARM – Introduced in 1985</a:t>
            </a:r>
          </a:p>
          <a:p>
            <a:pPr lvl="1"/>
            <a:r>
              <a:rPr lang="en-US" dirty="0"/>
              <a:t>Focused on early cell phones</a:t>
            </a:r>
          </a:p>
          <a:p>
            <a:pPr lvl="1"/>
            <a:r>
              <a:rPr lang="en-US" dirty="0"/>
              <a:t>Core Instruction Set + Extensions</a:t>
            </a:r>
          </a:p>
        </p:txBody>
      </p:sp>
    </p:spTree>
    <p:extLst>
      <p:ext uri="{BB962C8B-B14F-4D97-AF65-F5344CB8AC3E}">
        <p14:creationId xmlns:p14="http://schemas.microsoft.com/office/powerpoint/2010/main" val="3281457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98C542-FB7B-B488-DD86-563436747BA8}"/>
              </a:ext>
            </a:extLst>
          </p:cNvPr>
          <p:cNvSpPr>
            <a:spLocks noGrp="1"/>
          </p:cNvSpPr>
          <p:nvPr>
            <p:ph type="title"/>
          </p:nvPr>
        </p:nvSpPr>
        <p:spPr/>
        <p:txBody>
          <a:bodyPr/>
          <a:lstStyle/>
          <a:p>
            <a:r>
              <a:rPr lang="en-US" dirty="0"/>
              <a:t>ARM Assembly</a:t>
            </a:r>
          </a:p>
        </p:txBody>
      </p:sp>
      <p:sp>
        <p:nvSpPr>
          <p:cNvPr id="5" name="TextBox 4">
            <a:extLst>
              <a:ext uri="{FF2B5EF4-FFF2-40B4-BE49-F238E27FC236}">
                <a16:creationId xmlns:a16="http://schemas.microsoft.com/office/drawing/2014/main" id="{1CEDD6DF-0E22-881E-A6E2-5FE6B79ADFA4}"/>
              </a:ext>
            </a:extLst>
          </p:cNvPr>
          <p:cNvSpPr txBox="1"/>
          <p:nvPr/>
        </p:nvSpPr>
        <p:spPr>
          <a:xfrm>
            <a:off x="838200" y="2521059"/>
            <a:ext cx="6336937" cy="1815882"/>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.global _start</a:t>
            </a:r>
          </a:p>
          <a:p>
            <a:r>
              <a:rPr lang="en-US" sz="1400" b="1" dirty="0">
                <a:latin typeface="Courier New" panose="02070309020205020404" pitchFamily="49" charset="0"/>
                <a:cs typeface="Courier New" panose="02070309020205020404" pitchFamily="49" charset="0"/>
              </a:rPr>
              <a:t>_start:</a:t>
            </a:r>
          </a:p>
          <a:p>
            <a:r>
              <a:rPr lang="en-US" sz="1400" b="1" dirty="0">
                <a:latin typeface="Courier New" panose="02070309020205020404" pitchFamily="49" charset="0"/>
                <a:cs typeface="Courier New" panose="02070309020205020404" pitchFamily="49" charset="0"/>
              </a:rPr>
              <a:t>        MOV     R0, #3        @ Load 3 into R0</a:t>
            </a:r>
          </a:p>
          <a:p>
            <a:r>
              <a:rPr lang="en-US" sz="1400" b="1" dirty="0">
                <a:latin typeface="Courier New" panose="02070309020205020404" pitchFamily="49" charset="0"/>
                <a:cs typeface="Courier New" panose="02070309020205020404" pitchFamily="49" charset="0"/>
              </a:rPr>
              <a:t>        MOV     R1, #4        @ Load 4 into R1</a:t>
            </a:r>
          </a:p>
          <a:p>
            <a:r>
              <a:rPr lang="en-US" sz="1400" b="1" dirty="0">
                <a:latin typeface="Courier New" panose="02070309020205020404" pitchFamily="49" charset="0"/>
                <a:cs typeface="Courier New" panose="02070309020205020404" pitchFamily="49" charset="0"/>
              </a:rPr>
              <a:t>        ADD     R0, R0, R1    @ R0 = R0 + R1 (3 + 4 = 7)</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MOV     R7, #1        @ </a:t>
            </a:r>
            <a:r>
              <a:rPr lang="en-US" sz="1400" b="1" dirty="0" err="1">
                <a:latin typeface="Courier New" panose="02070309020205020404" pitchFamily="49" charset="0"/>
                <a:cs typeface="Courier New" panose="02070309020205020404" pitchFamily="49" charset="0"/>
              </a:rPr>
              <a:t>syscall</a:t>
            </a:r>
            <a:r>
              <a:rPr lang="en-US" sz="1400" b="1" dirty="0">
                <a:latin typeface="Courier New" panose="02070309020205020404" pitchFamily="49" charset="0"/>
                <a:cs typeface="Courier New" panose="02070309020205020404" pitchFamily="49" charset="0"/>
              </a:rPr>
              <a:t>: exit</a:t>
            </a:r>
          </a:p>
          <a:p>
            <a:r>
              <a:rPr lang="en-US" sz="1400" b="1" dirty="0">
                <a:latin typeface="Courier New" panose="02070309020205020404" pitchFamily="49" charset="0"/>
                <a:cs typeface="Courier New" panose="02070309020205020404" pitchFamily="49" charset="0"/>
              </a:rPr>
              <a:t>        SWI     0             @ exit with code in R0 (7)</a:t>
            </a:r>
          </a:p>
        </p:txBody>
      </p:sp>
      <p:pic>
        <p:nvPicPr>
          <p:cNvPr id="2" name="Picture 1" descr="A white sheet of paper with black text&#10;&#10;AI-generated content may be incorrect.">
            <a:extLst>
              <a:ext uri="{FF2B5EF4-FFF2-40B4-BE49-F238E27FC236}">
                <a16:creationId xmlns:a16="http://schemas.microsoft.com/office/drawing/2014/main" id="{D7EE1AFD-AD11-ACC5-CAAB-CCD39A46FE22}"/>
              </a:ext>
            </a:extLst>
          </p:cNvPr>
          <p:cNvPicPr>
            <a:picLocks noChangeAspect="1"/>
          </p:cNvPicPr>
          <p:nvPr/>
        </p:nvPicPr>
        <p:blipFill>
          <a:blip r:embed="rId2"/>
          <a:stretch>
            <a:fillRect/>
          </a:stretch>
        </p:blipFill>
        <p:spPr>
          <a:xfrm>
            <a:off x="7493620" y="698499"/>
            <a:ext cx="4121639" cy="4999575"/>
          </a:xfrm>
          <a:prstGeom prst="rect">
            <a:avLst/>
          </a:prstGeom>
        </p:spPr>
      </p:pic>
    </p:spTree>
    <p:extLst>
      <p:ext uri="{BB962C8B-B14F-4D97-AF65-F5344CB8AC3E}">
        <p14:creationId xmlns:p14="http://schemas.microsoft.com/office/powerpoint/2010/main" val="8125004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773</TotalTime>
  <Words>2815</Words>
  <Application>Microsoft Macintosh PowerPoint</Application>
  <PresentationFormat>Widescreen</PresentationFormat>
  <Paragraphs>482</Paragraphs>
  <Slides>48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Calibri Light</vt:lpstr>
      <vt:lpstr>Courier</vt:lpstr>
      <vt:lpstr>Courier New</vt:lpstr>
      <vt:lpstr>Office Theme</vt:lpstr>
      <vt:lpstr>The CDC 8512 Microprocessor</vt:lpstr>
      <vt:lpstr>Outline</vt:lpstr>
      <vt:lpstr>What is missing?</vt:lpstr>
      <vt:lpstr>PowerPoint Presentation</vt:lpstr>
      <vt:lpstr>Fetch-Decode-Execute-Cycle</vt:lpstr>
      <vt:lpstr>Machine Language Instructions</vt:lpstr>
      <vt:lpstr>Real CPUs</vt:lpstr>
      <vt:lpstr>Modern Processor Families</vt:lpstr>
      <vt:lpstr>ARM Assembly</vt:lpstr>
      <vt:lpstr>Intel X86 Assembly</vt:lpstr>
      <vt:lpstr>A Very Simple CPU</vt:lpstr>
      <vt:lpstr>CDC 8512 - Inspired by CDC 6500</vt:lpstr>
      <vt:lpstr>CDC 8512 - Inspired by CDC 6500</vt:lpstr>
      <vt:lpstr>About the CDC6500</vt:lpstr>
      <vt:lpstr>PowerPoint Presentation</vt:lpstr>
      <vt:lpstr>About the CDC8512</vt:lpstr>
      <vt:lpstr>CDC8512 Architecture</vt:lpstr>
      <vt:lpstr>CDC 8512 – Instruction Set</vt:lpstr>
      <vt:lpstr>CDC8512 CPU Reference</vt:lpstr>
      <vt:lpstr>Set a Register</vt:lpstr>
      <vt:lpstr>Register Arithmetic</vt:lpstr>
      <vt:lpstr>Comparison and Jumps</vt:lpstr>
      <vt:lpstr>Miscellaneous Instructions</vt:lpstr>
      <vt:lpstr>Summary</vt:lpstr>
      <vt:lpstr>CDC 8512 – Machine Language</vt:lpstr>
      <vt:lpstr>CDC 8512 - Assembly / Machine Code</vt:lpstr>
      <vt:lpstr>Single Register 8-bit Instruction</vt:lpstr>
      <vt:lpstr>Set Register to Constant (16-bit instruction)</vt:lpstr>
      <vt:lpstr>Single Register 8-Bit Instruction</vt:lpstr>
      <vt:lpstr>Print  and Halt Instructions</vt:lpstr>
      <vt:lpstr>Two Register Instruction</vt:lpstr>
      <vt:lpstr>CDC8512 Emulator in JavaScript</vt:lpstr>
      <vt:lpstr>Emulators for Fun</vt:lpstr>
      <vt:lpstr>Building Emulators for Historical CPUs</vt:lpstr>
      <vt:lpstr>Archive.org: Internet Arcade</vt:lpstr>
      <vt:lpstr>Game: Dig Dug</vt:lpstr>
      <vt:lpstr>Dig Dug Startup – JSMAME Emulator</vt:lpstr>
      <vt:lpstr>CPU Evolution</vt:lpstr>
      <vt:lpstr>Apple Computer Processors over time</vt:lpstr>
      <vt:lpstr>Reading: Post-Risc Architecture</vt:lpstr>
      <vt:lpstr>Reading: Intel 4004</vt:lpstr>
      <vt:lpstr>http://e4004.szyc.org/iset.html</vt:lpstr>
      <vt:lpstr>http://e4004.szyc.org/emu/</vt:lpstr>
      <vt:lpstr>WASM – Web Assembly</vt:lpstr>
      <vt:lpstr>WASM Hello World</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63</cp:revision>
  <dcterms:created xsi:type="dcterms:W3CDTF">2023-02-08T12:14:18Z</dcterms:created>
  <dcterms:modified xsi:type="dcterms:W3CDTF">2025-09-14T13:25:51Z</dcterms:modified>
</cp:coreProperties>
</file>